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56" r:id="rId2"/>
    <p:sldId id="257" r:id="rId3"/>
    <p:sldId id="262" r:id="rId4"/>
    <p:sldId id="296" r:id="rId5"/>
    <p:sldId id="302" r:id="rId6"/>
    <p:sldId id="297" r:id="rId7"/>
    <p:sldId id="295" r:id="rId8"/>
    <p:sldId id="259" r:id="rId9"/>
    <p:sldId id="300" r:id="rId10"/>
    <p:sldId id="301" r:id="rId11"/>
    <p:sldId id="291" r:id="rId12"/>
    <p:sldId id="292" r:id="rId13"/>
    <p:sldId id="303" r:id="rId14"/>
    <p:sldId id="285" r:id="rId1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87278"/>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5510" autoAdjust="0"/>
  </p:normalViewPr>
  <p:slideViewPr>
    <p:cSldViewPr snapToGrid="0">
      <p:cViewPr varScale="1">
        <p:scale>
          <a:sx n="108" d="100"/>
          <a:sy n="108" d="100"/>
        </p:scale>
        <p:origin x="2304" y="20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D4D0D-6B74-43CD-BF7D-E0551107D8B2}" type="datetimeFigureOut">
              <a:rPr lang="zh-CN" altLang="en-US" smtClean="0"/>
              <a:t>2021/5/5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AECDD-B91A-4A88-9661-0BAC13A7B30A}" type="slidenum">
              <a:rPr lang="zh-CN" altLang="en-US" smtClean="0"/>
              <a:t>‹#›</a:t>
            </a:fld>
            <a:endParaRPr lang="zh-CN" altLang="en-US"/>
          </a:p>
        </p:txBody>
      </p:sp>
    </p:spTree>
    <p:extLst>
      <p:ext uri="{BB962C8B-B14F-4D97-AF65-F5344CB8AC3E}">
        <p14:creationId xmlns:p14="http://schemas.microsoft.com/office/powerpoint/2010/main" val="2757369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2AECDD-B91A-4A88-9661-0BAC13A7B30A}" type="slidenum">
              <a:rPr lang="zh-CN" altLang="en-US" smtClean="0"/>
              <a:t>1</a:t>
            </a:fld>
            <a:endParaRPr lang="zh-CN" altLang="en-US"/>
          </a:p>
        </p:txBody>
      </p:sp>
    </p:spTree>
    <p:extLst>
      <p:ext uri="{BB962C8B-B14F-4D97-AF65-F5344CB8AC3E}">
        <p14:creationId xmlns:p14="http://schemas.microsoft.com/office/powerpoint/2010/main" val="3321482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第三部分是本设计所实现功能的演示结果</a:t>
            </a:r>
          </a:p>
        </p:txBody>
      </p:sp>
      <p:sp>
        <p:nvSpPr>
          <p:cNvPr id="4" name="灯片编号占位符 3"/>
          <p:cNvSpPr>
            <a:spLocks noGrp="1"/>
          </p:cNvSpPr>
          <p:nvPr>
            <p:ph type="sldNum" sz="quarter" idx="5"/>
          </p:nvPr>
        </p:nvSpPr>
        <p:spPr/>
        <p:txBody>
          <a:bodyPr/>
          <a:lstStyle/>
          <a:p>
            <a:fld id="{8C2AECDD-B91A-4A88-9661-0BAC13A7B30A}" type="slidenum">
              <a:rPr lang="zh-CN" altLang="en-US" smtClean="0"/>
              <a:t>10</a:t>
            </a:fld>
            <a:endParaRPr lang="zh-CN" altLang="en-US"/>
          </a:p>
        </p:txBody>
      </p:sp>
    </p:spTree>
    <p:extLst>
      <p:ext uri="{BB962C8B-B14F-4D97-AF65-F5344CB8AC3E}">
        <p14:creationId xmlns:p14="http://schemas.microsoft.com/office/powerpoint/2010/main" val="757260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第三部分是行为克隆中的行为编码部分，行为克隆首先要进行人类行为编码。我们</a:t>
            </a:r>
            <a:r>
              <a:rPr lang="zh-CN" altLang="zh-CN" sz="1200" kern="1200" dirty="0">
                <a:solidFill>
                  <a:schemeClr val="tx1"/>
                </a:solidFill>
                <a:effectLst/>
                <a:latin typeface="+mn-lt"/>
                <a:ea typeface="+mn-ea"/>
                <a:cs typeface="+mn-cs"/>
              </a:rPr>
              <a:t>依次拾起蓝色，红色，绿色布料进行简单堆叠，</a:t>
            </a:r>
            <a:r>
              <a:rPr lang="zh-CN" altLang="en-US" sz="1200" kern="1200" dirty="0">
                <a:solidFill>
                  <a:schemeClr val="tx1"/>
                </a:solidFill>
                <a:effectLst/>
                <a:latin typeface="+mn-lt"/>
                <a:ea typeface="+mn-ea"/>
                <a:cs typeface="+mn-cs"/>
              </a:rPr>
              <a:t>在相机视角下，通过记录时间序列下，各种不同布料姿态的先后变换，编码为环境中的语义信息。</a:t>
            </a:r>
            <a:endParaRPr lang="en-US" altLang="zh-CN" sz="1200" kern="1200" dirty="0">
              <a:solidFill>
                <a:schemeClr val="tx1"/>
              </a:solidFill>
              <a:effectLst/>
              <a:latin typeface="+mn-lt"/>
              <a:ea typeface="+mn-ea"/>
              <a:cs typeface="+mn-cs"/>
            </a:endParaRPr>
          </a:p>
          <a:p>
            <a:r>
              <a:rPr lang="zh-CN" altLang="en-US" dirty="0"/>
              <a:t>演示左上角是图像原视频，右上角是仿射变换后的图像，左下角是实例分割结果和可抓取实例的标注，右下角是行为编码数据，可以看到随着布料的堆叠，行为过程被逐渐编码记录。</a:t>
            </a:r>
          </a:p>
        </p:txBody>
      </p:sp>
      <p:sp>
        <p:nvSpPr>
          <p:cNvPr id="4" name="灯片编号占位符 3"/>
          <p:cNvSpPr>
            <a:spLocks noGrp="1"/>
          </p:cNvSpPr>
          <p:nvPr>
            <p:ph type="sldNum" sz="quarter" idx="5"/>
          </p:nvPr>
        </p:nvSpPr>
        <p:spPr/>
        <p:txBody>
          <a:bodyPr/>
          <a:lstStyle/>
          <a:p>
            <a:fld id="{8C2AECDD-B91A-4A88-9661-0BAC13A7B30A}" type="slidenum">
              <a:rPr lang="zh-CN" altLang="en-US" smtClean="0"/>
              <a:t>11</a:t>
            </a:fld>
            <a:endParaRPr lang="zh-CN" altLang="en-US"/>
          </a:p>
        </p:txBody>
      </p:sp>
    </p:spTree>
    <p:extLst>
      <p:ext uri="{BB962C8B-B14F-4D97-AF65-F5344CB8AC3E}">
        <p14:creationId xmlns:p14="http://schemas.microsoft.com/office/powerpoint/2010/main" val="170604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进一步的，将此编码信息转换为机械臂在时间序列上的动作指令，</a:t>
            </a:r>
            <a:r>
              <a:rPr lang="zh-CN" altLang="en-US" dirty="0"/>
              <a:t>按照行为编码的时间顺序</a:t>
            </a:r>
            <a:r>
              <a:rPr lang="zh-CN" altLang="zh-CN" sz="1200" kern="1200" dirty="0">
                <a:solidFill>
                  <a:schemeClr val="tx1"/>
                </a:solidFill>
                <a:effectLst/>
                <a:latin typeface="+mn-lt"/>
                <a:ea typeface="+mn-ea"/>
                <a:cs typeface="+mn-cs"/>
              </a:rPr>
              <a:t>使机械臂根据人类行为信息，克隆模仿出行为。</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8C2AECDD-B91A-4A88-9661-0BAC13A7B30A}" type="slidenum">
              <a:rPr lang="zh-CN" altLang="en-US" smtClean="0"/>
              <a:t>12</a:t>
            </a:fld>
            <a:endParaRPr lang="zh-CN" altLang="en-US"/>
          </a:p>
        </p:txBody>
      </p:sp>
    </p:spTree>
    <p:extLst>
      <p:ext uri="{BB962C8B-B14F-4D97-AF65-F5344CB8AC3E}">
        <p14:creationId xmlns:p14="http://schemas.microsoft.com/office/powerpoint/2010/main" val="391085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行为克隆过程中，编码数据可视化显示如下</a:t>
            </a:r>
          </a:p>
        </p:txBody>
      </p:sp>
      <p:sp>
        <p:nvSpPr>
          <p:cNvPr id="4" name="灯片编号占位符 3"/>
          <p:cNvSpPr>
            <a:spLocks noGrp="1"/>
          </p:cNvSpPr>
          <p:nvPr>
            <p:ph type="sldNum" sz="quarter" idx="5"/>
          </p:nvPr>
        </p:nvSpPr>
        <p:spPr/>
        <p:txBody>
          <a:bodyPr/>
          <a:lstStyle/>
          <a:p>
            <a:fld id="{8C2AECDD-B91A-4A88-9661-0BAC13A7B30A}" type="slidenum">
              <a:rPr lang="zh-CN" altLang="en-US" smtClean="0"/>
              <a:t>13</a:t>
            </a:fld>
            <a:endParaRPr lang="zh-CN" altLang="en-US"/>
          </a:p>
        </p:txBody>
      </p:sp>
    </p:spTree>
    <p:extLst>
      <p:ext uri="{BB962C8B-B14F-4D97-AF65-F5344CB8AC3E}">
        <p14:creationId xmlns:p14="http://schemas.microsoft.com/office/powerpoint/2010/main" val="2566067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谢谢老师，本次设计的汇报视频到此结束。</a:t>
            </a:r>
          </a:p>
        </p:txBody>
      </p:sp>
      <p:sp>
        <p:nvSpPr>
          <p:cNvPr id="4" name="灯片编号占位符 3"/>
          <p:cNvSpPr>
            <a:spLocks noGrp="1"/>
          </p:cNvSpPr>
          <p:nvPr>
            <p:ph type="sldNum" sz="quarter" idx="5"/>
          </p:nvPr>
        </p:nvSpPr>
        <p:spPr/>
        <p:txBody>
          <a:bodyPr/>
          <a:lstStyle/>
          <a:p>
            <a:fld id="{8C2AECDD-B91A-4A88-9661-0BAC13A7B30A}" type="slidenum">
              <a:rPr lang="zh-CN" altLang="en-US" smtClean="0"/>
              <a:t>14</a:t>
            </a:fld>
            <a:endParaRPr lang="zh-CN" altLang="en-US"/>
          </a:p>
        </p:txBody>
      </p:sp>
    </p:spTree>
    <p:extLst>
      <p:ext uri="{BB962C8B-B14F-4D97-AF65-F5344CB8AC3E}">
        <p14:creationId xmlns:p14="http://schemas.microsoft.com/office/powerpoint/2010/main" val="2522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MS Mincho" panose="02020609040205080304" pitchFamily="49" charset="-128"/>
                <a:ea typeface="MS Mincho" panose="02020609040205080304" pitchFamily="49" charset="-128"/>
              </a:rPr>
              <a:t>尊敬的各位领导、老师，大家好，我么们是来自山东大学控制学院的参赛队，我们本次设计的题目是人机协同环境下基于行为克隆的云基机械臂布料堆叠</a:t>
            </a:r>
          </a:p>
        </p:txBody>
      </p:sp>
      <p:sp>
        <p:nvSpPr>
          <p:cNvPr id="4" name="灯片编号占位符 3"/>
          <p:cNvSpPr>
            <a:spLocks noGrp="1"/>
          </p:cNvSpPr>
          <p:nvPr>
            <p:ph type="sldNum" sz="quarter" idx="5"/>
          </p:nvPr>
        </p:nvSpPr>
        <p:spPr/>
        <p:txBody>
          <a:bodyPr/>
          <a:lstStyle/>
          <a:p>
            <a:fld id="{8C2AECDD-B91A-4A88-9661-0BAC13A7B30A}" type="slidenum">
              <a:rPr lang="zh-CN" altLang="en-US" smtClean="0"/>
              <a:t>2</a:t>
            </a:fld>
            <a:endParaRPr lang="zh-CN" altLang="en-US"/>
          </a:p>
        </p:txBody>
      </p:sp>
    </p:spTree>
    <p:extLst>
      <p:ext uri="{BB962C8B-B14F-4D97-AF65-F5344CB8AC3E}">
        <p14:creationId xmlns:p14="http://schemas.microsoft.com/office/powerpoint/2010/main" val="484966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视频中，我们将从 创新点介绍、原理分析、硬件结构、功能演示四方面对我们的设计展开介绍</a:t>
            </a:r>
          </a:p>
        </p:txBody>
      </p:sp>
      <p:sp>
        <p:nvSpPr>
          <p:cNvPr id="4" name="灯片编号占位符 3"/>
          <p:cNvSpPr>
            <a:spLocks noGrp="1"/>
          </p:cNvSpPr>
          <p:nvPr>
            <p:ph type="sldNum" sz="quarter" idx="5"/>
          </p:nvPr>
        </p:nvSpPr>
        <p:spPr/>
        <p:txBody>
          <a:bodyPr/>
          <a:lstStyle/>
          <a:p>
            <a:fld id="{8C2AECDD-B91A-4A88-9661-0BAC13A7B30A}" type="slidenum">
              <a:rPr lang="zh-CN" altLang="en-US" smtClean="0"/>
              <a:t>3</a:t>
            </a:fld>
            <a:endParaRPr lang="zh-CN" altLang="en-US"/>
          </a:p>
        </p:txBody>
      </p:sp>
    </p:spTree>
    <p:extLst>
      <p:ext uri="{BB962C8B-B14F-4D97-AF65-F5344CB8AC3E}">
        <p14:creationId xmlns:p14="http://schemas.microsoft.com/office/powerpoint/2010/main" val="243690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首先是第一部分 创新点介绍</a:t>
            </a:r>
          </a:p>
        </p:txBody>
      </p:sp>
      <p:sp>
        <p:nvSpPr>
          <p:cNvPr id="4" name="灯片编号占位符 3"/>
          <p:cNvSpPr>
            <a:spLocks noGrp="1"/>
          </p:cNvSpPr>
          <p:nvPr>
            <p:ph type="sldNum" sz="quarter" idx="5"/>
          </p:nvPr>
        </p:nvSpPr>
        <p:spPr/>
        <p:txBody>
          <a:bodyPr/>
          <a:lstStyle/>
          <a:p>
            <a:fld id="{8C2AECDD-B91A-4A88-9661-0BAC13A7B30A}" type="slidenum">
              <a:rPr lang="zh-CN" altLang="en-US" smtClean="0"/>
              <a:t>4</a:t>
            </a:fld>
            <a:endParaRPr lang="zh-CN" altLang="en-US"/>
          </a:p>
        </p:txBody>
      </p:sp>
    </p:spTree>
    <p:extLst>
      <p:ext uri="{BB962C8B-B14F-4D97-AF65-F5344CB8AC3E}">
        <p14:creationId xmlns:p14="http://schemas.microsoft.com/office/powerpoint/2010/main" val="571604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本次设计围绕纺织工业中布料堆叠工作中存在的三个问题展开：</a:t>
            </a:r>
          </a:p>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当前布料堆叠工作当中，每次更换布料堆叠方案，都需要人工重新编程机械臂动作</a:t>
            </a:r>
            <a:r>
              <a:rPr lang="zh-CN" altLang="en-US" sz="1200" kern="1200" dirty="0">
                <a:solidFill>
                  <a:schemeClr val="tx1"/>
                </a:solidFill>
                <a:effectLst/>
                <a:latin typeface="+mn-lt"/>
                <a:ea typeface="+mn-ea"/>
                <a:cs typeface="+mn-cs"/>
              </a:rPr>
              <a:t>，该过程需要耗费大量时间</a:t>
            </a:r>
            <a:r>
              <a:rPr lang="zh-CN" altLang="zh-CN" sz="1200" kern="1200" dirty="0">
                <a:solidFill>
                  <a:schemeClr val="tx1"/>
                </a:solidFill>
                <a:effectLst/>
                <a:latin typeface="+mn-lt"/>
                <a:ea typeface="+mn-ea"/>
                <a:cs typeface="+mn-cs"/>
              </a:rPr>
              <a:t>；</a:t>
            </a: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当前主流布料堆叠方法基于固定位置编码，对布料摆放位置的精度要求较高。</a:t>
            </a: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当前纺织工业人机协同工作中，需要相机处于不同位置以获取更大的视野。而如果需要相机可以</a:t>
            </a:r>
            <a:r>
              <a:rPr lang="zh-CN" altLang="en-US" sz="1200" kern="1200" dirty="0">
                <a:solidFill>
                  <a:schemeClr val="tx1"/>
                </a:solidFill>
                <a:effectLst/>
                <a:latin typeface="+mn-lt"/>
                <a:ea typeface="+mn-ea"/>
                <a:cs typeface="+mn-cs"/>
              </a:rPr>
              <a:t>在工作台周边</a:t>
            </a:r>
            <a:r>
              <a:rPr lang="zh-CN" altLang="zh-CN" sz="1200" kern="1200" dirty="0">
                <a:solidFill>
                  <a:schemeClr val="tx1"/>
                </a:solidFill>
                <a:effectLst/>
                <a:latin typeface="+mn-lt"/>
                <a:ea typeface="+mn-ea"/>
                <a:cs typeface="+mn-cs"/>
              </a:rPr>
              <a:t>进行移动，则如何在</a:t>
            </a:r>
            <a:r>
              <a:rPr lang="zh-CN" altLang="en-US" sz="1200" kern="1200" dirty="0">
                <a:solidFill>
                  <a:schemeClr val="tx1"/>
                </a:solidFill>
                <a:effectLst/>
                <a:latin typeface="+mn-lt"/>
                <a:ea typeface="+mn-ea"/>
                <a:cs typeface="+mn-cs"/>
              </a:rPr>
              <a:t>工作台周边固定相机也是</a:t>
            </a:r>
            <a:r>
              <a:rPr lang="zh-CN" altLang="zh-CN" sz="1200" kern="1200" dirty="0">
                <a:solidFill>
                  <a:schemeClr val="tx1"/>
                </a:solidFill>
                <a:effectLst/>
                <a:latin typeface="+mn-lt"/>
                <a:ea typeface="+mn-ea"/>
                <a:cs typeface="+mn-cs"/>
              </a:rPr>
              <a:t>很棘手的问题，相机的晃动震动等问题都会对布料位置的识别产生影响。</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针对这些问题，本文设计了人机协同环境下基于行为克隆的云基机械臂布料堆叠系统，通过工作台黏贴</a:t>
            </a:r>
            <a:r>
              <a:rPr lang="en-US" altLang="zh-CN" sz="1200" kern="1200" dirty="0" err="1">
                <a:solidFill>
                  <a:schemeClr val="tx1"/>
                </a:solidFill>
                <a:effectLst/>
                <a:latin typeface="+mn-lt"/>
                <a:ea typeface="+mn-ea"/>
                <a:cs typeface="+mn-cs"/>
              </a:rPr>
              <a:t>Apriltag</a:t>
            </a:r>
            <a:r>
              <a:rPr lang="zh-CN" altLang="zh-CN" sz="1200" kern="1200" dirty="0">
                <a:solidFill>
                  <a:schemeClr val="tx1"/>
                </a:solidFill>
                <a:effectLst/>
                <a:latin typeface="+mn-lt"/>
                <a:ea typeface="+mn-ea"/>
                <a:cs typeface="+mn-cs"/>
              </a:rPr>
              <a:t>码的方式将工作台区域仿射变换到图像中固定区域，以应对相机的运动旋转带来的视角变化。之后，本文在仿射变换后的图像中进行实例分割，检测布料在工作台上的位置。通过在实例分割获取的实例上求取最小包围框，计算实例的中心点、尺寸和位姿朝向。最后通过深度强化学习方法完成布料的堆叠。并将上述算法部署到云服务器上，以满足算法对高性能</a:t>
            </a:r>
            <a:r>
              <a:rPr lang="en-US" altLang="zh-CN" sz="1200" kern="1200" dirty="0">
                <a:solidFill>
                  <a:schemeClr val="tx1"/>
                </a:solidFill>
                <a:effectLst/>
                <a:latin typeface="+mn-lt"/>
                <a:ea typeface="+mn-ea"/>
                <a:cs typeface="+mn-cs"/>
              </a:rPr>
              <a:t>GPU</a:t>
            </a:r>
            <a:r>
              <a:rPr lang="zh-CN" altLang="zh-CN" sz="1200" kern="1200" dirty="0">
                <a:solidFill>
                  <a:schemeClr val="tx1"/>
                </a:solidFill>
                <a:effectLst/>
                <a:latin typeface="+mn-lt"/>
                <a:ea typeface="+mn-ea"/>
                <a:cs typeface="+mn-cs"/>
              </a:rPr>
              <a:t>的需求。</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对于每次更换布料堆叠方式都要重新编程机械臂动作流的问题，本文设计实现了行为克隆算法，在时间流上编码人动作对工作台区域布料位姿变化产生的影响，然后通过在机械臂端对该动作进行解码，完成行为克隆的任务。</a:t>
            </a:r>
          </a:p>
        </p:txBody>
      </p:sp>
      <p:sp>
        <p:nvSpPr>
          <p:cNvPr id="4" name="灯片编号占位符 3"/>
          <p:cNvSpPr>
            <a:spLocks noGrp="1"/>
          </p:cNvSpPr>
          <p:nvPr>
            <p:ph type="sldNum" sz="quarter" idx="5"/>
          </p:nvPr>
        </p:nvSpPr>
        <p:spPr/>
        <p:txBody>
          <a:bodyPr/>
          <a:lstStyle/>
          <a:p>
            <a:fld id="{8C2AECDD-B91A-4A88-9661-0BAC13A7B30A}" type="slidenum">
              <a:rPr lang="zh-CN" altLang="en-US" smtClean="0"/>
              <a:t>5</a:t>
            </a:fld>
            <a:endParaRPr lang="zh-CN" altLang="en-US"/>
          </a:p>
        </p:txBody>
      </p:sp>
    </p:spTree>
    <p:extLst>
      <p:ext uri="{BB962C8B-B14F-4D97-AF65-F5344CB8AC3E}">
        <p14:creationId xmlns:p14="http://schemas.microsoft.com/office/powerpoint/2010/main" val="3943260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第二部分是本设计的原理分析</a:t>
            </a:r>
          </a:p>
        </p:txBody>
      </p:sp>
      <p:sp>
        <p:nvSpPr>
          <p:cNvPr id="4" name="灯片编号占位符 3"/>
          <p:cNvSpPr>
            <a:spLocks noGrp="1"/>
          </p:cNvSpPr>
          <p:nvPr>
            <p:ph type="sldNum" sz="quarter" idx="5"/>
          </p:nvPr>
        </p:nvSpPr>
        <p:spPr/>
        <p:txBody>
          <a:bodyPr/>
          <a:lstStyle/>
          <a:p>
            <a:fld id="{8C2AECDD-B91A-4A88-9661-0BAC13A7B30A}" type="slidenum">
              <a:rPr lang="zh-CN" altLang="en-US" smtClean="0"/>
              <a:t>6</a:t>
            </a:fld>
            <a:endParaRPr lang="zh-CN" altLang="en-US"/>
          </a:p>
        </p:txBody>
      </p:sp>
    </p:spTree>
    <p:extLst>
      <p:ext uri="{BB962C8B-B14F-4D97-AF65-F5344CB8AC3E}">
        <p14:creationId xmlns:p14="http://schemas.microsoft.com/office/powerpoint/2010/main" val="315499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本次设计主要实现两个功能：</a:t>
            </a:r>
          </a:p>
          <a:p>
            <a:r>
              <a:rPr lang="en-US" altLang="zh-CN" dirty="0"/>
              <a:t>1</a:t>
            </a:r>
            <a:r>
              <a:rPr lang="zh-CN" altLang="en-US" dirty="0"/>
              <a:t>、相机自动识别随机堆叠在桌子上的布料，并自主完成布料的整理和堆叠。</a:t>
            </a:r>
          </a:p>
          <a:p>
            <a:r>
              <a:rPr lang="en-US" altLang="zh-CN" dirty="0"/>
              <a:t>2</a:t>
            </a:r>
            <a:r>
              <a:rPr lang="zh-CN" altLang="en-US" dirty="0"/>
              <a:t>、通过对人类完成的动作进行行为克隆，操纵机械臂复现人类所完成的动作，并对动作进行存储，以实现机械臂堆叠的自动编程。 </a:t>
            </a:r>
            <a:endParaRPr lang="en-US" altLang="zh-CN" dirty="0"/>
          </a:p>
          <a:p>
            <a:r>
              <a:rPr lang="en-US" altLang="zh-CN" dirty="0"/>
              <a:t> </a:t>
            </a:r>
          </a:p>
          <a:p>
            <a:r>
              <a:rPr lang="zh-CN" altLang="en-US" dirty="0"/>
              <a:t>    对于堆垛系统，相机采集工作台上的图像数据。在检测到</a:t>
            </a:r>
            <a:r>
              <a:rPr lang="en-US" altLang="zh-CN" dirty="0" err="1"/>
              <a:t>Apriltag</a:t>
            </a:r>
            <a:r>
              <a:rPr lang="zh-CN" altLang="en-US" dirty="0"/>
              <a:t>标签后，输出标签中心点的空间位置，反投影后与设定坐标联立求解获取仿射矩阵，并用此矩阵对整张输入图像进行仿射变换。</a:t>
            </a:r>
            <a:endParaRPr lang="en-US" altLang="zh-CN" dirty="0"/>
          </a:p>
          <a:p>
            <a:r>
              <a:rPr lang="zh-CN" altLang="en-US" dirty="0"/>
              <a:t>之后将图像上传到实验室云服务器，进行实例分割，输出满足条件、可以被抓取的布料实例的位置、尺度、朝向角信息。下载到机械臂端的工控机，通过深度强化学习，完成布料的堆叠。</a:t>
            </a:r>
            <a:endParaRPr lang="en-US" altLang="zh-CN" dirty="0"/>
          </a:p>
          <a:p>
            <a:r>
              <a:rPr lang="zh-CN" altLang="en-US" dirty="0"/>
              <a:t>    对于行为克隆部分，本设计将远端相机获取的 行为数据图像经过仿射变换后上传到云服务器，经过实例分割后对行为数据进行编码。</a:t>
            </a:r>
            <a:endParaRPr lang="en-US" altLang="zh-CN" dirty="0"/>
          </a:p>
          <a:p>
            <a:r>
              <a:rPr lang="zh-CN" altLang="en-US" dirty="0"/>
              <a:t>    然后系统将行为数据下载到机械臂端工控机，解码后完成行为复现。</a:t>
            </a:r>
            <a:endParaRPr lang="en-US" altLang="zh-CN" dirty="0"/>
          </a:p>
        </p:txBody>
      </p:sp>
      <p:sp>
        <p:nvSpPr>
          <p:cNvPr id="4" name="灯片编号占位符 3"/>
          <p:cNvSpPr>
            <a:spLocks noGrp="1"/>
          </p:cNvSpPr>
          <p:nvPr>
            <p:ph type="sldNum" sz="quarter" idx="5"/>
          </p:nvPr>
        </p:nvSpPr>
        <p:spPr/>
        <p:txBody>
          <a:bodyPr/>
          <a:lstStyle/>
          <a:p>
            <a:fld id="{8C2AECDD-B91A-4A88-9661-0BAC13A7B30A}" type="slidenum">
              <a:rPr lang="zh-CN" altLang="en-US" smtClean="0"/>
              <a:t>7</a:t>
            </a:fld>
            <a:endParaRPr lang="zh-CN" altLang="en-US"/>
          </a:p>
        </p:txBody>
      </p:sp>
    </p:spTree>
    <p:extLst>
      <p:ext uri="{BB962C8B-B14F-4D97-AF65-F5344CB8AC3E}">
        <p14:creationId xmlns:p14="http://schemas.microsoft.com/office/powerpoint/2010/main" val="81587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第三部分是本设计的硬件结构部分</a:t>
            </a:r>
          </a:p>
          <a:p>
            <a:endParaRPr lang="zh-CN" altLang="en-US" dirty="0"/>
          </a:p>
        </p:txBody>
      </p:sp>
      <p:sp>
        <p:nvSpPr>
          <p:cNvPr id="4" name="灯片编号占位符 3"/>
          <p:cNvSpPr>
            <a:spLocks noGrp="1"/>
          </p:cNvSpPr>
          <p:nvPr>
            <p:ph type="sldNum" sz="quarter" idx="5"/>
          </p:nvPr>
        </p:nvSpPr>
        <p:spPr/>
        <p:txBody>
          <a:bodyPr/>
          <a:lstStyle/>
          <a:p>
            <a:fld id="{8C2AECDD-B91A-4A88-9661-0BAC13A7B30A}" type="slidenum">
              <a:rPr lang="zh-CN" altLang="en-US" smtClean="0"/>
              <a:t>8</a:t>
            </a:fld>
            <a:endParaRPr lang="zh-CN" altLang="en-US"/>
          </a:p>
        </p:txBody>
      </p:sp>
    </p:spTree>
    <p:extLst>
      <p:ext uri="{BB962C8B-B14F-4D97-AF65-F5344CB8AC3E}">
        <p14:creationId xmlns:p14="http://schemas.microsoft.com/office/powerpoint/2010/main" val="3189951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本文设计的硬件部分由五部分组成：相机，云平台服务器，机械臂控制计算机、</a:t>
            </a:r>
            <a:r>
              <a:rPr lang="en-US" altLang="zh-CN" sz="1200" kern="1200" dirty="0">
                <a:solidFill>
                  <a:schemeClr val="tx1"/>
                </a:solidFill>
                <a:effectLst/>
                <a:latin typeface="+mn-lt"/>
                <a:ea typeface="+mn-ea"/>
                <a:cs typeface="+mn-cs"/>
              </a:rPr>
              <a:t>UR5e</a:t>
            </a:r>
            <a:r>
              <a:rPr lang="zh-CN" altLang="zh-CN" sz="1200" kern="1200" dirty="0">
                <a:solidFill>
                  <a:schemeClr val="tx1"/>
                </a:solidFill>
                <a:effectLst/>
                <a:latin typeface="+mn-lt"/>
                <a:ea typeface="+mn-ea"/>
                <a:cs typeface="+mn-cs"/>
              </a:rPr>
              <a:t>协作机械臂、气动柔喙夹爪，系统各组件的作用以及数据流向如图所示。</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近端相机获取图像后输入到机械臂控制工控机，进行仿射变换后上传数据到云平台端进行实例分割。然后将机械臂需要抓取的实例目标下载到机械臂控制工控机，通过深度强化学习算法完成机械臂的抓取与投放。</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远端相机获取操作者的动作，上传到云平台服务器，进行实例分割和行为克隆，向机械臂工控机传输抓取的目标的位置、朝向角度、大小等信息。</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2AECDD-B91A-4A88-9661-0BAC13A7B30A}" type="slidenum">
              <a:rPr lang="zh-CN" altLang="en-US" smtClean="0"/>
              <a:t>9</a:t>
            </a:fld>
            <a:endParaRPr lang="zh-CN" altLang="en-US"/>
          </a:p>
        </p:txBody>
      </p:sp>
    </p:spTree>
    <p:extLst>
      <p:ext uri="{BB962C8B-B14F-4D97-AF65-F5344CB8AC3E}">
        <p14:creationId xmlns:p14="http://schemas.microsoft.com/office/powerpoint/2010/main" val="256606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337217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371294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1327776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5371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317413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2479959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3415291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98350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224864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54098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A2515B-9C35-4C00-AF14-6066653FD075}" type="datetimeFigureOut">
              <a:rPr lang="zh-CN" altLang="en-US" smtClean="0"/>
              <a:t>2021/5/5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2187633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A2515B-9C35-4C00-AF14-6066653FD075}" type="datetimeFigureOut">
              <a:rPr lang="zh-CN" altLang="en-US" smtClean="0"/>
              <a:t>2021/5/5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BA1627-142D-4EC2-9ABF-08D4BE1955D1}" type="slidenum">
              <a:rPr lang="zh-CN" altLang="en-US" smtClean="0"/>
              <a:t>‹#›</a:t>
            </a:fld>
            <a:endParaRPr lang="zh-CN" altLang="en-US"/>
          </a:p>
        </p:txBody>
      </p:sp>
    </p:spTree>
    <p:extLst>
      <p:ext uri="{BB962C8B-B14F-4D97-AF65-F5344CB8AC3E}">
        <p14:creationId xmlns:p14="http://schemas.microsoft.com/office/powerpoint/2010/main" val="36294391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6.jpg"/><Relationship Id="rId12"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11.xml"/><Relationship Id="rId11" Type="http://schemas.openxmlformats.org/officeDocument/2006/relationships/image" Target="../media/image10.png"/><Relationship Id="rId5" Type="http://schemas.openxmlformats.org/officeDocument/2006/relationships/slideLayout" Target="../slideLayouts/slideLayout7.xml"/><Relationship Id="rId10" Type="http://schemas.openxmlformats.org/officeDocument/2006/relationships/image" Target="../media/image9.jpg"/><Relationship Id="rId4" Type="http://schemas.microsoft.com/office/2007/relationships/media" Target="../media/media3.mp4"/><Relationship Id="rId9" Type="http://schemas.openxmlformats.org/officeDocument/2006/relationships/image" Target="../media/image8.jp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9.jpg"/><Relationship Id="rId3" Type="http://schemas.microsoft.com/office/2007/relationships/media" Target="../media/media5.mp4"/><Relationship Id="rId7" Type="http://schemas.openxmlformats.org/officeDocument/2006/relationships/slideLayout" Target="../slideLayouts/slideLayout7.xml"/><Relationship Id="rId12" Type="http://schemas.openxmlformats.org/officeDocument/2006/relationships/image" Target="../media/image8.jp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7.jpg"/><Relationship Id="rId5" Type="http://schemas.microsoft.com/office/2007/relationships/media" Target="../media/media6.mp4"/><Relationship Id="rId10" Type="http://schemas.openxmlformats.org/officeDocument/2006/relationships/image" Target="../media/image14.png"/><Relationship Id="rId4" Type="http://schemas.openxmlformats.org/officeDocument/2006/relationships/video" Target="../media/media5.mp4"/><Relationship Id="rId9" Type="http://schemas.openxmlformats.org/officeDocument/2006/relationships/image" Target="../media/image13.png"/><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3.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45E9AC-9647-4E77-86A6-8EC01ADF6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33382099"/>
      </p:ext>
    </p:extLst>
  </p:cSld>
  <p:clrMapOvr>
    <a:masterClrMapping/>
  </p:clrMapOvr>
  <mc:AlternateContent xmlns:mc="http://schemas.openxmlformats.org/markup-compatibility/2006" xmlns:p14="http://schemas.microsoft.com/office/powerpoint/2010/main">
    <mc:Choice Requires="p14">
      <p:transition spd="slow" p14:dur="2000" advTm="2085"/>
    </mc:Choice>
    <mc:Fallback xmlns="">
      <p:transition spd="slow" advTm="20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26206D5-064C-4FAD-B351-F7F1AB687A0D}"/>
              </a:ext>
            </a:extLst>
          </p:cNvPr>
          <p:cNvGrpSpPr/>
          <p:nvPr/>
        </p:nvGrpSpPr>
        <p:grpSpPr>
          <a:xfrm>
            <a:off x="3020991" y="1018573"/>
            <a:ext cx="2857743" cy="2803968"/>
            <a:chOff x="-966075" y="2611829"/>
            <a:chExt cx="2049594" cy="2049594"/>
          </a:xfrm>
        </p:grpSpPr>
        <p:sp>
          <p:nvSpPr>
            <p:cNvPr id="8" name="椭圆 7">
              <a:extLst>
                <a:ext uri="{FF2B5EF4-FFF2-40B4-BE49-F238E27FC236}">
                  <a16:creationId xmlns:a16="http://schemas.microsoft.com/office/drawing/2014/main" id="{EF2541D1-F012-416E-A3F2-EA82486ECC54}"/>
                </a:ext>
              </a:extLst>
            </p:cNvPr>
            <p:cNvSpPr/>
            <p:nvPr/>
          </p:nvSpPr>
          <p:spPr>
            <a:xfrm>
              <a:off x="-843094" y="2734810"/>
              <a:ext cx="1803633" cy="18036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sp>
          <p:nvSpPr>
            <p:cNvPr id="9" name="椭圆 8">
              <a:extLst>
                <a:ext uri="{FF2B5EF4-FFF2-40B4-BE49-F238E27FC236}">
                  <a16:creationId xmlns:a16="http://schemas.microsoft.com/office/drawing/2014/main" id="{491396CC-3996-4796-92B6-400CCF4094AD}"/>
                </a:ext>
              </a:extLst>
            </p:cNvPr>
            <p:cNvSpPr/>
            <p:nvPr/>
          </p:nvSpPr>
          <p:spPr>
            <a:xfrm>
              <a:off x="-966075" y="2611829"/>
              <a:ext cx="2049594" cy="2049594"/>
            </a:xfrm>
            <a:prstGeom prst="ellipse">
              <a:avLst/>
            </a:prstGeom>
            <a:noFill/>
            <a:ln>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EC3B923F-E41D-43E8-8859-DE3891B7BC1F}"/>
              </a:ext>
            </a:extLst>
          </p:cNvPr>
          <p:cNvSpPr txBox="1"/>
          <p:nvPr/>
        </p:nvSpPr>
        <p:spPr>
          <a:xfrm>
            <a:off x="3677732" y="1736838"/>
            <a:ext cx="1867485" cy="1446550"/>
          </a:xfrm>
          <a:prstGeom prst="rect">
            <a:avLst/>
          </a:prstGeom>
          <a:noFill/>
        </p:spPr>
        <p:txBody>
          <a:bodyPr wrap="square" rtlCol="0">
            <a:spAutoFit/>
          </a:bodyPr>
          <a:lstStyle/>
          <a:p>
            <a:r>
              <a:rPr lang="en-US" altLang="zh-CN" sz="8800" b="1" dirty="0">
                <a:solidFill>
                  <a:schemeClr val="bg1"/>
                </a:solidFill>
                <a:latin typeface="微软雅黑" panose="020B0503020204020204" pitchFamily="34" charset="-122"/>
                <a:ea typeface="微软雅黑" panose="020B0503020204020204" pitchFamily="34" charset="-122"/>
              </a:rPr>
              <a:t>04</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69D7ECA3-40C7-4DB1-A1D4-57DE8B6D6197}"/>
              </a:ext>
            </a:extLst>
          </p:cNvPr>
          <p:cNvGrpSpPr/>
          <p:nvPr/>
        </p:nvGrpSpPr>
        <p:grpSpPr>
          <a:xfrm>
            <a:off x="1022433" y="4453585"/>
            <a:ext cx="6854857" cy="999454"/>
            <a:chOff x="6318790" y="1372149"/>
            <a:chExt cx="4440970" cy="749748"/>
          </a:xfrm>
        </p:grpSpPr>
        <p:sp>
          <p:nvSpPr>
            <p:cNvPr id="12" name="矩形: 圆角 90">
              <a:extLst>
                <a:ext uri="{FF2B5EF4-FFF2-40B4-BE49-F238E27FC236}">
                  <a16:creationId xmlns:a16="http://schemas.microsoft.com/office/drawing/2014/main" id="{FC89C6F4-8337-4170-B592-A8C82CD567CC}"/>
                </a:ext>
              </a:extLst>
            </p:cNvPr>
            <p:cNvSpPr/>
            <p:nvPr/>
          </p:nvSpPr>
          <p:spPr>
            <a:xfrm flipH="1">
              <a:off x="6318790" y="1372149"/>
              <a:ext cx="4440970" cy="749748"/>
            </a:xfrm>
            <a:prstGeom prst="roundRect">
              <a:avLst>
                <a:gd name="adj" fmla="val 50000"/>
              </a:avLst>
            </a:prstGeom>
            <a:noFill/>
            <a:ln w="25400">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88">
              <a:extLst>
                <a:ext uri="{FF2B5EF4-FFF2-40B4-BE49-F238E27FC236}">
                  <a16:creationId xmlns:a16="http://schemas.microsoft.com/office/drawing/2014/main" id="{6955B291-76E6-49FB-8D44-CA9D0541AB11}"/>
                </a:ext>
              </a:extLst>
            </p:cNvPr>
            <p:cNvSpPr txBox="1"/>
            <p:nvPr/>
          </p:nvSpPr>
          <p:spPr>
            <a:xfrm>
              <a:off x="6432495" y="1454636"/>
              <a:ext cx="4148638" cy="577202"/>
            </a:xfrm>
            <a:prstGeom prst="rect">
              <a:avLst/>
            </a:prstGeom>
            <a:noFill/>
          </p:spPr>
          <p:txBody>
            <a:bodyPr wrap="square" rtlCol="0">
              <a:spAutoFit/>
            </a:bodyPr>
            <a:lstStyle/>
            <a:p>
              <a:pPr algn="ctr"/>
              <a:r>
                <a:rPr lang="zh-CN" altLang="en-US" sz="4400" b="1" dirty="0">
                  <a:solidFill>
                    <a:schemeClr val="accent5">
                      <a:lumMod val="50000"/>
                    </a:schemeClr>
                  </a:solidFill>
                  <a:latin typeface="微软雅黑" panose="020B0503020204020204" pitchFamily="34" charset="-122"/>
                  <a:ea typeface="微软雅黑" panose="020B0503020204020204" pitchFamily="34" charset="-122"/>
                </a:rPr>
                <a:t>功能演示</a:t>
              </a:r>
            </a:p>
          </p:txBody>
        </p:sp>
      </p:grpSp>
    </p:spTree>
    <p:extLst>
      <p:ext uri="{BB962C8B-B14F-4D97-AF65-F5344CB8AC3E}">
        <p14:creationId xmlns:p14="http://schemas.microsoft.com/office/powerpoint/2010/main" val="2218801114"/>
      </p:ext>
    </p:extLst>
  </p:cSld>
  <p:clrMapOvr>
    <a:masterClrMapping/>
  </p:clrMapOvr>
  <mc:AlternateContent xmlns:mc="http://schemas.openxmlformats.org/markup-compatibility/2006" xmlns:p14="http://schemas.microsoft.com/office/powerpoint/2010/main">
    <mc:Choice Requires="p14">
      <p:transition spd="slow" p14:dur="2000" advTm="604"/>
    </mc:Choice>
    <mc:Fallback xmlns="">
      <p:transition spd="slow" advTm="6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25743229-88DE-4D93-B26B-D3609D095CF2}"/>
              </a:ext>
            </a:extLst>
          </p:cNvPr>
          <p:cNvPicPr>
            <a:picLocks noChangeAspect="1"/>
          </p:cNvPicPr>
          <p:nvPr/>
        </p:nvPicPr>
        <p:blipFill rotWithShape="1">
          <a:blip r:embed="rId7">
            <a:extLst>
              <a:ext uri="{28A0092B-C50C-407E-A947-70E740481C1C}">
                <a14:useLocalDpi xmlns:a14="http://schemas.microsoft.com/office/drawing/2010/main" val="0"/>
              </a:ext>
            </a:extLst>
          </a:blip>
          <a:srcRect l="-217" t="13405" r="8950"/>
          <a:stretch/>
        </p:blipFill>
        <p:spPr>
          <a:xfrm>
            <a:off x="4531998" y="3602761"/>
            <a:ext cx="3942707" cy="2805660"/>
          </a:xfrm>
          <a:prstGeom prst="rect">
            <a:avLst/>
          </a:prstGeom>
        </p:spPr>
      </p:pic>
      <p:sp>
        <p:nvSpPr>
          <p:cNvPr id="8" name="文本框 7">
            <a:extLst>
              <a:ext uri="{FF2B5EF4-FFF2-40B4-BE49-F238E27FC236}">
                <a16:creationId xmlns:a16="http://schemas.microsoft.com/office/drawing/2014/main" id="{E85F250D-D850-47D7-AE47-82B12C7D401F}"/>
              </a:ext>
            </a:extLst>
          </p:cNvPr>
          <p:cNvSpPr txBox="1"/>
          <p:nvPr/>
        </p:nvSpPr>
        <p:spPr>
          <a:xfrm>
            <a:off x="8581990" y="107857"/>
            <a:ext cx="498855" cy="461665"/>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1</a:t>
            </a:r>
            <a:r>
              <a:rPr lang="en-US" altLang="zh-CN" sz="2400" dirty="0">
                <a:solidFill>
                  <a:schemeClr val="bg1"/>
                </a:solidFill>
              </a:rPr>
              <a:t>X</a:t>
            </a:r>
            <a:endParaRPr lang="zh-CN" altLang="en-US" sz="2400" dirty="0">
              <a:solidFill>
                <a:schemeClr val="bg1"/>
              </a:solidFill>
            </a:endParaRPr>
          </a:p>
        </p:txBody>
      </p:sp>
      <p:sp>
        <p:nvSpPr>
          <p:cNvPr id="11" name="矩形 10">
            <a:extLst>
              <a:ext uri="{FF2B5EF4-FFF2-40B4-BE49-F238E27FC236}">
                <a16:creationId xmlns:a16="http://schemas.microsoft.com/office/drawing/2014/main" id="{9EC675E3-F8DE-4399-B4AC-D6D881CB345A}"/>
              </a:ext>
            </a:extLst>
          </p:cNvPr>
          <p:cNvSpPr/>
          <p:nvPr/>
        </p:nvSpPr>
        <p:spPr>
          <a:xfrm>
            <a:off x="0" y="107857"/>
            <a:ext cx="3397084" cy="461665"/>
          </a:xfrm>
          <a:prstGeom prst="rect">
            <a:avLst/>
          </a:prstGeom>
        </p:spPr>
        <p:txBody>
          <a:bodyPr vert="horz"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行为克隆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人类行为编码</a:t>
            </a:r>
          </a:p>
        </p:txBody>
      </p:sp>
      <p:pic>
        <p:nvPicPr>
          <p:cNvPr id="18" name="图片 17">
            <a:extLst>
              <a:ext uri="{FF2B5EF4-FFF2-40B4-BE49-F238E27FC236}">
                <a16:creationId xmlns:a16="http://schemas.microsoft.com/office/drawing/2014/main" id="{4BB8564F-7525-44F9-9048-B86CE3596CA0}"/>
              </a:ext>
            </a:extLst>
          </p:cNvPr>
          <p:cNvPicPr>
            <a:picLocks noChangeAspect="1"/>
          </p:cNvPicPr>
          <p:nvPr/>
        </p:nvPicPr>
        <p:blipFill rotWithShape="1">
          <a:blip r:embed="rId8">
            <a:extLst>
              <a:ext uri="{28A0092B-C50C-407E-A947-70E740481C1C}">
                <a14:useLocalDpi xmlns:a14="http://schemas.microsoft.com/office/drawing/2010/main" val="0"/>
              </a:ext>
            </a:extLst>
          </a:blip>
          <a:srcRect l="-215" t="13405" r="8948"/>
          <a:stretch/>
        </p:blipFill>
        <p:spPr>
          <a:xfrm>
            <a:off x="4531997" y="3602761"/>
            <a:ext cx="3942708" cy="2805660"/>
          </a:xfrm>
          <a:prstGeom prst="rect">
            <a:avLst/>
          </a:prstGeom>
        </p:spPr>
      </p:pic>
      <p:pic>
        <p:nvPicPr>
          <p:cNvPr id="30" name="图片 29">
            <a:extLst>
              <a:ext uri="{FF2B5EF4-FFF2-40B4-BE49-F238E27FC236}">
                <a16:creationId xmlns:a16="http://schemas.microsoft.com/office/drawing/2014/main" id="{E32FE048-9B82-4071-AAAE-65DCE62C4B20}"/>
              </a:ext>
            </a:extLst>
          </p:cNvPr>
          <p:cNvPicPr>
            <a:picLocks noChangeAspect="1"/>
          </p:cNvPicPr>
          <p:nvPr/>
        </p:nvPicPr>
        <p:blipFill rotWithShape="1">
          <a:blip r:embed="rId9">
            <a:extLst>
              <a:ext uri="{28A0092B-C50C-407E-A947-70E740481C1C}">
                <a14:useLocalDpi xmlns:a14="http://schemas.microsoft.com/office/drawing/2010/main" val="0"/>
              </a:ext>
            </a:extLst>
          </a:blip>
          <a:srcRect l="-216" t="13405" r="8950"/>
          <a:stretch/>
        </p:blipFill>
        <p:spPr>
          <a:xfrm>
            <a:off x="4531996" y="3602761"/>
            <a:ext cx="3942709" cy="2805660"/>
          </a:xfrm>
          <a:prstGeom prst="rect">
            <a:avLst/>
          </a:prstGeom>
        </p:spPr>
      </p:pic>
      <p:pic>
        <p:nvPicPr>
          <p:cNvPr id="28" name="图片 27">
            <a:extLst>
              <a:ext uri="{FF2B5EF4-FFF2-40B4-BE49-F238E27FC236}">
                <a16:creationId xmlns:a16="http://schemas.microsoft.com/office/drawing/2014/main" id="{B0F7F5C7-E6C7-47AC-B21E-122D62123363}"/>
              </a:ext>
            </a:extLst>
          </p:cNvPr>
          <p:cNvPicPr>
            <a:picLocks noChangeAspect="1"/>
          </p:cNvPicPr>
          <p:nvPr/>
        </p:nvPicPr>
        <p:blipFill rotWithShape="1">
          <a:blip r:embed="rId10">
            <a:extLst>
              <a:ext uri="{28A0092B-C50C-407E-A947-70E740481C1C}">
                <a14:useLocalDpi xmlns:a14="http://schemas.microsoft.com/office/drawing/2010/main" val="0"/>
              </a:ext>
            </a:extLst>
          </a:blip>
          <a:srcRect l="-216" t="13405" r="8950"/>
          <a:stretch/>
        </p:blipFill>
        <p:spPr>
          <a:xfrm>
            <a:off x="4531995" y="3602761"/>
            <a:ext cx="3942709" cy="2805660"/>
          </a:xfrm>
          <a:prstGeom prst="rect">
            <a:avLst/>
          </a:prstGeom>
        </p:spPr>
      </p:pic>
      <p:pic>
        <p:nvPicPr>
          <p:cNvPr id="4" name="模仿学习_人_识别">
            <a:hlinkClick r:id="" action="ppaction://media"/>
            <a:extLst>
              <a:ext uri="{FF2B5EF4-FFF2-40B4-BE49-F238E27FC236}">
                <a16:creationId xmlns:a16="http://schemas.microsoft.com/office/drawing/2014/main" id="{23EF9AF1-E64E-450D-BDCE-9EFBD33B68A5}"/>
              </a:ext>
            </a:extLst>
          </p:cNvPr>
          <p:cNvPicPr>
            <a:picLocks noChangeAspect="1"/>
          </p:cNvPicPr>
          <p:nvPr>
            <a:videoFile r:link="rId1"/>
            <p:extLst>
              <p:ext uri="{DAA4B4D4-6D71-4841-9C94-3DE7FCFB9230}">
                <p14:media xmlns:p14="http://schemas.microsoft.com/office/powerpoint/2010/main" r:embed="rId2">
                  <p14:trim end="67834"/>
                </p14:media>
              </p:ext>
            </p:extLst>
          </p:nvPr>
        </p:nvPicPr>
        <p:blipFill rotWithShape="1">
          <a:blip r:embed="rId11"/>
          <a:srcRect l="15700" r="9897" b="15178"/>
          <a:stretch/>
        </p:blipFill>
        <p:spPr>
          <a:xfrm>
            <a:off x="31577" y="3517021"/>
            <a:ext cx="4508846" cy="2891400"/>
          </a:xfrm>
          <a:prstGeom prst="rect">
            <a:avLst/>
          </a:prstGeom>
        </p:spPr>
      </p:pic>
      <p:pic>
        <p:nvPicPr>
          <p:cNvPr id="9" name="模仿学习_ren_原~1">
            <a:hlinkClick r:id="" action="ppaction://media"/>
            <a:extLst>
              <a:ext uri="{FF2B5EF4-FFF2-40B4-BE49-F238E27FC236}">
                <a16:creationId xmlns:a16="http://schemas.microsoft.com/office/drawing/2014/main" id="{7F280131-E1A1-4A1F-AE17-E7528EE172E2}"/>
              </a:ext>
            </a:extLst>
          </p:cNvPr>
          <p:cNvPicPr>
            <a:picLocks noChangeAspect="1"/>
          </p:cNvPicPr>
          <p:nvPr>
            <a:videoFile r:link="rId1"/>
            <p:extLst>
              <p:ext uri="{DAA4B4D4-6D71-4841-9C94-3DE7FCFB9230}">
                <p14:media xmlns:p14="http://schemas.microsoft.com/office/powerpoint/2010/main" r:embed="rId3">
                  <p14:trim end="8084"/>
                </p14:media>
              </p:ext>
            </p:extLst>
          </p:nvPr>
        </p:nvPicPr>
        <p:blipFill rotWithShape="1">
          <a:blip r:embed="rId12"/>
          <a:srcRect l="9165" t="11686" r="5137"/>
          <a:stretch/>
        </p:blipFill>
        <p:spPr>
          <a:xfrm>
            <a:off x="23150" y="748399"/>
            <a:ext cx="4508845" cy="2588581"/>
          </a:xfrm>
          <a:prstGeom prst="rect">
            <a:avLst/>
          </a:prstGeom>
        </p:spPr>
      </p:pic>
      <p:pic>
        <p:nvPicPr>
          <p:cNvPr id="3" name="模仿学习_人_变换">
            <a:hlinkClick r:id="" action="ppaction://media"/>
            <a:extLst>
              <a:ext uri="{FF2B5EF4-FFF2-40B4-BE49-F238E27FC236}">
                <a16:creationId xmlns:a16="http://schemas.microsoft.com/office/drawing/2014/main" id="{0664CA7B-0161-44C4-A6DB-B56260BB1F17}"/>
              </a:ext>
            </a:extLst>
          </p:cNvPr>
          <p:cNvPicPr>
            <a:picLocks noChangeAspect="1"/>
          </p:cNvPicPr>
          <p:nvPr>
            <a:videoFile r:link="rId1"/>
            <p:extLst>
              <p:ext uri="{DAA4B4D4-6D71-4841-9C94-3DE7FCFB9230}">
                <p14:media xmlns:p14="http://schemas.microsoft.com/office/powerpoint/2010/main" r:embed="rId4">
                  <p14:trim end="1000"/>
                </p14:media>
              </p:ext>
            </p:extLst>
          </p:nvPr>
        </p:nvPicPr>
        <p:blipFill rotWithShape="1">
          <a:blip r:embed="rId13"/>
          <a:srcRect l="15207" r="9781" b="20734"/>
          <a:stretch/>
        </p:blipFill>
        <p:spPr>
          <a:xfrm>
            <a:off x="4572000" y="748981"/>
            <a:ext cx="4508845" cy="2680019"/>
          </a:xfrm>
          <a:prstGeom prst="rect">
            <a:avLst/>
          </a:prstGeom>
        </p:spPr>
      </p:pic>
    </p:spTree>
    <p:extLst>
      <p:ext uri="{BB962C8B-B14F-4D97-AF65-F5344CB8AC3E}">
        <p14:creationId xmlns:p14="http://schemas.microsoft.com/office/powerpoint/2010/main" val="48131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00" fill="hold"/>
                                        <p:tgtEl>
                                          <p:spTgt spid="3"/>
                                        </p:tgtEl>
                                      </p:cBhvr>
                                    </p:cmd>
                                  </p:childTnLst>
                                </p:cTn>
                              </p:par>
                              <p:par>
                                <p:cTn id="7" presetID="1" presetClass="mediacall" presetSubtype="0" fill="hold" nodeType="withEffect">
                                  <p:stCondLst>
                                    <p:cond delay="0"/>
                                  </p:stCondLst>
                                  <p:childTnLst>
                                    <p:cmd type="call" cmd="playFrom(0.0)">
                                      <p:cBhvr>
                                        <p:cTn id="8" dur="16000" fill="hold"/>
                                        <p:tgtEl>
                                          <p:spTgt spid="4"/>
                                        </p:tgtEl>
                                      </p:cBhvr>
                                    </p:cmd>
                                  </p:childTnLst>
                                </p:cTn>
                              </p:par>
                              <p:par>
                                <p:cTn id="9" presetID="1" presetClass="mediacall" presetSubtype="0" fill="hold" nodeType="withEffect">
                                  <p:stCondLst>
                                    <p:cond delay="0"/>
                                  </p:stCondLst>
                                  <p:childTnLst>
                                    <p:cmd type="call" cmd="playFrom(0.0)">
                                      <p:cBhvr>
                                        <p:cTn id="10" dur="16973" fill="hold"/>
                                        <p:tgtEl>
                                          <p:spTgt spid="9"/>
                                        </p:tgtEl>
                                      </p:cBhvr>
                                    </p:cmd>
                                  </p:childTnLst>
                                </p:cTn>
                              </p:par>
                              <p:par>
                                <p:cTn id="11" presetID="1" presetClass="entr" presetSubtype="0" fill="hold" nodeType="withEffect">
                                  <p:stCondLst>
                                    <p:cond delay="589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1670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1052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
                </p:tgtEl>
              </p:cMediaNode>
            </p:video>
            <p:video>
              <p:cMediaNode vol="80000">
                <p:cTn id="18" fill="hold" display="0">
                  <p:stCondLst>
                    <p:cond delay="indefinite"/>
                  </p:stCondLst>
                </p:cTn>
                <p:tgtEl>
                  <p:spTgt spid="4"/>
                </p:tgtEl>
              </p:cMediaNode>
            </p:video>
            <p:video>
              <p:cMediaNode vol="80000">
                <p:cTn id="19"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模仿学习_机械臂_原">
            <a:hlinkClick r:id="" action="ppaction://media"/>
            <a:extLst>
              <a:ext uri="{FF2B5EF4-FFF2-40B4-BE49-F238E27FC236}">
                <a16:creationId xmlns:a16="http://schemas.microsoft.com/office/drawing/2014/main" id="{F779C3BC-B54D-408C-843D-2A283A0CF21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5720" y="822996"/>
            <a:ext cx="4503600" cy="2588984"/>
          </a:xfrm>
          <a:prstGeom prst="rect">
            <a:avLst/>
          </a:prstGeom>
        </p:spPr>
      </p:pic>
      <p:pic>
        <p:nvPicPr>
          <p:cNvPr id="3" name="模仿学习_机械臂_变换">
            <a:hlinkClick r:id="" action="ppaction://media"/>
            <a:extLst>
              <a:ext uri="{FF2B5EF4-FFF2-40B4-BE49-F238E27FC236}">
                <a16:creationId xmlns:a16="http://schemas.microsoft.com/office/drawing/2014/main" id="{62B867B8-E0D9-49DF-8780-2993B965BCA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11399" r="13558" b="23303"/>
          <a:stretch/>
        </p:blipFill>
        <p:spPr>
          <a:xfrm>
            <a:off x="4594682" y="822996"/>
            <a:ext cx="4503421" cy="2588984"/>
          </a:xfrm>
          <a:prstGeom prst="rect">
            <a:avLst/>
          </a:prstGeom>
        </p:spPr>
      </p:pic>
      <p:sp>
        <p:nvSpPr>
          <p:cNvPr id="16" name="矩形 15">
            <a:extLst>
              <a:ext uri="{FF2B5EF4-FFF2-40B4-BE49-F238E27FC236}">
                <a16:creationId xmlns:a16="http://schemas.microsoft.com/office/drawing/2014/main" id="{B1B10001-7726-4A46-81A7-92CB320A0F57}"/>
              </a:ext>
            </a:extLst>
          </p:cNvPr>
          <p:cNvSpPr/>
          <p:nvPr/>
        </p:nvSpPr>
        <p:spPr>
          <a:xfrm>
            <a:off x="63155" y="107857"/>
            <a:ext cx="4320413" cy="461665"/>
          </a:xfrm>
          <a:prstGeom prst="rect">
            <a:avLst/>
          </a:prstGeom>
        </p:spPr>
        <p:txBody>
          <a:bodyPr vert="horz"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行为克隆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机械臂复现行为编码</a:t>
            </a:r>
          </a:p>
        </p:txBody>
      </p:sp>
      <p:pic>
        <p:nvPicPr>
          <p:cNvPr id="12" name="图片 11">
            <a:extLst>
              <a:ext uri="{FF2B5EF4-FFF2-40B4-BE49-F238E27FC236}">
                <a16:creationId xmlns:a16="http://schemas.microsoft.com/office/drawing/2014/main" id="{B79836A2-AF3B-4940-88F6-FC1FA639C70E}"/>
              </a:ext>
            </a:extLst>
          </p:cNvPr>
          <p:cNvPicPr>
            <a:picLocks noChangeAspect="1"/>
          </p:cNvPicPr>
          <p:nvPr/>
        </p:nvPicPr>
        <p:blipFill rotWithShape="1">
          <a:blip r:embed="rId11">
            <a:extLst>
              <a:ext uri="{28A0092B-C50C-407E-A947-70E740481C1C}">
                <a14:useLocalDpi xmlns:a14="http://schemas.microsoft.com/office/drawing/2010/main" val="0"/>
              </a:ext>
            </a:extLst>
          </a:blip>
          <a:srcRect l="-215" t="13405" r="8948"/>
          <a:stretch/>
        </p:blipFill>
        <p:spPr>
          <a:xfrm>
            <a:off x="4549142" y="3822887"/>
            <a:ext cx="3942708" cy="2805660"/>
          </a:xfrm>
          <a:prstGeom prst="rect">
            <a:avLst/>
          </a:prstGeom>
        </p:spPr>
      </p:pic>
      <p:pic>
        <p:nvPicPr>
          <p:cNvPr id="13" name="图片 12">
            <a:extLst>
              <a:ext uri="{FF2B5EF4-FFF2-40B4-BE49-F238E27FC236}">
                <a16:creationId xmlns:a16="http://schemas.microsoft.com/office/drawing/2014/main" id="{38EBC71A-F0AA-45A8-BFEE-87B740677442}"/>
              </a:ext>
            </a:extLst>
          </p:cNvPr>
          <p:cNvPicPr>
            <a:picLocks noChangeAspect="1"/>
          </p:cNvPicPr>
          <p:nvPr/>
        </p:nvPicPr>
        <p:blipFill rotWithShape="1">
          <a:blip r:embed="rId12">
            <a:extLst>
              <a:ext uri="{28A0092B-C50C-407E-A947-70E740481C1C}">
                <a14:useLocalDpi xmlns:a14="http://schemas.microsoft.com/office/drawing/2010/main" val="0"/>
              </a:ext>
            </a:extLst>
          </a:blip>
          <a:srcRect l="-216" t="13405" r="8950"/>
          <a:stretch/>
        </p:blipFill>
        <p:spPr>
          <a:xfrm>
            <a:off x="4549142" y="3813289"/>
            <a:ext cx="3942709" cy="2805660"/>
          </a:xfrm>
          <a:prstGeom prst="rect">
            <a:avLst/>
          </a:prstGeom>
        </p:spPr>
      </p:pic>
      <p:pic>
        <p:nvPicPr>
          <p:cNvPr id="15" name="图片 14">
            <a:extLst>
              <a:ext uri="{FF2B5EF4-FFF2-40B4-BE49-F238E27FC236}">
                <a16:creationId xmlns:a16="http://schemas.microsoft.com/office/drawing/2014/main" id="{25A771BB-789D-4891-B453-D920185B80C7}"/>
              </a:ext>
            </a:extLst>
          </p:cNvPr>
          <p:cNvPicPr>
            <a:picLocks noChangeAspect="1"/>
          </p:cNvPicPr>
          <p:nvPr/>
        </p:nvPicPr>
        <p:blipFill rotWithShape="1">
          <a:blip r:embed="rId13">
            <a:extLst>
              <a:ext uri="{28A0092B-C50C-407E-A947-70E740481C1C}">
                <a14:useLocalDpi xmlns:a14="http://schemas.microsoft.com/office/drawing/2010/main" val="0"/>
              </a:ext>
            </a:extLst>
          </a:blip>
          <a:srcRect l="-216" t="13405" r="8950"/>
          <a:stretch/>
        </p:blipFill>
        <p:spPr>
          <a:xfrm>
            <a:off x="4549141" y="3832485"/>
            <a:ext cx="3942709" cy="2805660"/>
          </a:xfrm>
          <a:prstGeom prst="rect">
            <a:avLst/>
          </a:prstGeom>
        </p:spPr>
      </p:pic>
      <p:pic>
        <p:nvPicPr>
          <p:cNvPr id="4" name="模仿学习_机械臂_识别">
            <a:hlinkClick r:id="" action="ppaction://media"/>
            <a:extLst>
              <a:ext uri="{FF2B5EF4-FFF2-40B4-BE49-F238E27FC236}">
                <a16:creationId xmlns:a16="http://schemas.microsoft.com/office/drawing/2014/main" id="{0F262A52-D4C0-4EB7-85F8-0F5E057FC0ED}"/>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4"/>
          <a:srcRect l="11404" r="13553" b="23303"/>
          <a:stretch/>
        </p:blipFill>
        <p:spPr>
          <a:xfrm>
            <a:off x="45720" y="3588645"/>
            <a:ext cx="4503421" cy="2588984"/>
          </a:xfrm>
          <a:prstGeom prst="rect">
            <a:avLst/>
          </a:prstGeom>
        </p:spPr>
      </p:pic>
    </p:spTree>
    <p:extLst>
      <p:ext uri="{BB962C8B-B14F-4D97-AF65-F5344CB8AC3E}">
        <p14:creationId xmlns:p14="http://schemas.microsoft.com/office/powerpoint/2010/main" val="119532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57" fill="hold"/>
                                        <p:tgtEl>
                                          <p:spTgt spid="2"/>
                                        </p:tgtEl>
                                      </p:cBhvr>
                                    </p:cmd>
                                  </p:childTnLst>
                                </p:cTn>
                              </p:par>
                              <p:par>
                                <p:cTn id="7" presetID="1" presetClass="mediacall" presetSubtype="0" fill="hold" nodeType="withEffect">
                                  <p:stCondLst>
                                    <p:cond delay="0"/>
                                  </p:stCondLst>
                                  <p:childTnLst>
                                    <p:cmd type="call" cmd="playFrom(0.0)">
                                      <p:cBhvr>
                                        <p:cTn id="8" dur="25034" fill="hold"/>
                                        <p:tgtEl>
                                          <p:spTgt spid="3"/>
                                        </p:tgtEl>
                                      </p:cBhvr>
                                    </p:cmd>
                                  </p:childTnLst>
                                </p:cTn>
                              </p:par>
                              <p:par>
                                <p:cTn id="9" presetID="1" presetClass="mediacall" presetSubtype="0" fill="hold" nodeType="withEffect">
                                  <p:stCondLst>
                                    <p:cond delay="0"/>
                                  </p:stCondLst>
                                  <p:childTnLst>
                                    <p:cmd type="call" cmd="playFrom(0.0)">
                                      <p:cBhvr>
                                        <p:cTn id="10" dur="25034" fill="hold"/>
                                        <p:tgtEl>
                                          <p:spTgt spid="4"/>
                                        </p:tgtEl>
                                      </p:cBhvr>
                                    </p:cmd>
                                  </p:childTnLst>
                                </p:cTn>
                              </p:par>
                              <p:par>
                                <p:cTn id="11" presetID="1" presetClass="entr" presetSubtype="0" fill="hold" nodeType="withEffect">
                                  <p:stCondLst>
                                    <p:cond delay="1537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768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video>
              <p:cMediaNode vol="80000">
                <p:cTn id="16" fill="hold" display="0">
                  <p:stCondLst>
                    <p:cond delay="indefinite"/>
                  </p:stCondLst>
                </p:cTn>
                <p:tgtEl>
                  <p:spTgt spid="3"/>
                </p:tgtEl>
              </p:cMediaNode>
            </p:video>
            <p:video>
              <p:cMediaNode vol="80000">
                <p:cTn id="1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3" name="7de6e1b6cdfb3a54345dcb1f47ec2f75">
            <a:hlinkClick r:id="" action="ppaction://media"/>
            <a:extLst>
              <a:ext uri="{FF2B5EF4-FFF2-40B4-BE49-F238E27FC236}">
                <a16:creationId xmlns:a16="http://schemas.microsoft.com/office/drawing/2014/main" id="{EC29D296-A368-4090-BA8F-5B9719809B3B}"/>
              </a:ext>
            </a:extLst>
          </p:cNvPr>
          <p:cNvPicPr>
            <a:picLocks noChangeAspect="1"/>
          </p:cNvPicPr>
          <p:nvPr>
            <a:videoFile r:link="rId1"/>
            <p:extLst>
              <p:ext uri="{DAA4B4D4-6D71-4841-9C94-3DE7FCFB9230}">
                <p14:media xmlns:p14="http://schemas.microsoft.com/office/powerpoint/2010/main" r:embed="rId2">
                  <p14:trim st="3236" end="2339"/>
                </p14:media>
              </p:ext>
            </p:extLst>
          </p:nvPr>
        </p:nvPicPr>
        <p:blipFill rotWithShape="1">
          <a:blip r:embed="rId6"/>
          <a:srcRect l="22404" t="33467" r="38284" b="8814"/>
          <a:stretch>
            <a:fillRect/>
          </a:stretch>
        </p:blipFill>
        <p:spPr>
          <a:xfrm>
            <a:off x="1593035" y="1022912"/>
            <a:ext cx="5957930" cy="4812175"/>
          </a:xfrm>
          <a:prstGeom prst="rect">
            <a:avLst/>
          </a:prstGeom>
        </p:spPr>
      </p:pic>
    </p:spTree>
    <p:extLst>
      <p:ext uri="{BB962C8B-B14F-4D97-AF65-F5344CB8AC3E}">
        <p14:creationId xmlns:p14="http://schemas.microsoft.com/office/powerpoint/2010/main" val="2158617111"/>
      </p:ext>
    </p:extLst>
  </p:cSld>
  <p:clrMapOvr>
    <a:masterClrMapping/>
  </p:clrMapOvr>
  <mc:AlternateContent xmlns:mc="http://schemas.openxmlformats.org/markup-compatibility/2006" xmlns:p14="http://schemas.microsoft.com/office/powerpoint/2010/main">
    <mc:Choice Requires="p14">
      <p:transition spd="slow" p14:dur="2000" advTm="3303"/>
    </mc:Choice>
    <mc:Fallback xmlns="">
      <p:transition spd="slow" advTm="3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32760" y="2415540"/>
            <a:ext cx="3882794" cy="1569660"/>
          </a:xfrm>
          <a:prstGeom prst="rect">
            <a:avLst/>
          </a:prstGeom>
          <a:noFill/>
        </p:spPr>
        <p:txBody>
          <a:bodyPr wrap="none" rtlCol="0">
            <a:spAutoFit/>
          </a:bodyPr>
          <a:lstStyle/>
          <a:p>
            <a:r>
              <a:rPr lang="zh-CN" altLang="en-US" sz="9600" b="1" dirty="0">
                <a:solidFill>
                  <a:schemeClr val="accent5">
                    <a:lumMod val="50000"/>
                  </a:schemeClr>
                </a:solidFill>
                <a:latin typeface="华文楷体" panose="02010600040101010101" pitchFamily="2" charset="-122"/>
                <a:ea typeface="华文楷体" panose="02010600040101010101" pitchFamily="2" charset="-122"/>
              </a:rPr>
              <a:t>谢谢！</a:t>
            </a:r>
          </a:p>
        </p:txBody>
      </p:sp>
    </p:spTree>
    <p:extLst>
      <p:ext uri="{BB962C8B-B14F-4D97-AF65-F5344CB8AC3E}">
        <p14:creationId xmlns:p14="http://schemas.microsoft.com/office/powerpoint/2010/main" val="2145536795"/>
      </p:ext>
    </p:extLst>
  </p:cSld>
  <p:clrMapOvr>
    <a:masterClrMapping/>
  </p:clrMapOvr>
  <mc:AlternateContent xmlns:mc="http://schemas.openxmlformats.org/markup-compatibility/2006" xmlns:p14="http://schemas.microsoft.com/office/powerpoint/2010/main">
    <mc:Choice Requires="p14">
      <p:transition spd="slow" p14:dur="2000" advTm="1058"/>
    </mc:Choice>
    <mc:Fallback xmlns="">
      <p:transition spd="slow" advTm="105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37396" y="1524692"/>
            <a:ext cx="9006603" cy="1323439"/>
          </a:xfrm>
          <a:prstGeom prst="rect">
            <a:avLst/>
          </a:prstGeom>
        </p:spPr>
        <p:txBody>
          <a:bodyPr wrap="square">
            <a:spAutoFit/>
          </a:bodyPr>
          <a:lstStyle/>
          <a:p>
            <a:pPr marL="712788" indent="-153988" algn="ct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人机协同环境下</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712788" indent="-153988" algn="ctr"/>
            <a:r>
              <a:rPr lang="zh-CN" altLang="en-US" sz="4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基于行为克隆的云基机械臂布料堆叠</a:t>
            </a:r>
            <a:endParaRPr lang="en-US" altLang="zh-CN" sz="4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4">
            <a:extLst>
              <a:ext uri="{FF2B5EF4-FFF2-40B4-BE49-F238E27FC236}">
                <a16:creationId xmlns:a16="http://schemas.microsoft.com/office/drawing/2014/main" id="{D1179925-C919-49A4-9188-663138A2F136}"/>
              </a:ext>
            </a:extLst>
          </p:cNvPr>
          <p:cNvGraphicFramePr>
            <a:graphicFrameLocks noGrp="1"/>
          </p:cNvGraphicFramePr>
          <p:nvPr>
            <p:extLst>
              <p:ext uri="{D42A27DB-BD31-4B8C-83A1-F6EECF244321}">
                <p14:modId xmlns:p14="http://schemas.microsoft.com/office/powerpoint/2010/main" val="3604821683"/>
              </p:ext>
            </p:extLst>
          </p:nvPr>
        </p:nvGraphicFramePr>
        <p:xfrm>
          <a:off x="2325414" y="3781270"/>
          <a:ext cx="4493172" cy="1981200"/>
        </p:xfrm>
        <a:graphic>
          <a:graphicData uri="http://schemas.openxmlformats.org/drawingml/2006/table">
            <a:tbl>
              <a:tblPr firstRow="1" bandRow="1">
                <a:tableStyleId>{5C22544A-7EE6-4342-B048-85BDC9FD1C3A}</a:tableStyleId>
              </a:tblPr>
              <a:tblGrid>
                <a:gridCol w="1359518">
                  <a:extLst>
                    <a:ext uri="{9D8B030D-6E8A-4147-A177-3AD203B41FA5}">
                      <a16:colId xmlns:a16="http://schemas.microsoft.com/office/drawing/2014/main" val="11268053"/>
                    </a:ext>
                  </a:extLst>
                </a:gridCol>
                <a:gridCol w="3133654">
                  <a:extLst>
                    <a:ext uri="{9D8B030D-6E8A-4147-A177-3AD203B41FA5}">
                      <a16:colId xmlns:a16="http://schemas.microsoft.com/office/drawing/2014/main" val="122971307"/>
                    </a:ext>
                  </a:extLst>
                </a:gridCol>
              </a:tblGrid>
              <a:tr h="370840">
                <a:tc>
                  <a:txBody>
                    <a:bodyPr/>
                    <a:lstStyle/>
                    <a:p>
                      <a:r>
                        <a:rPr lang="zh-CN" altLang="en-US" sz="2000" b="1" dirty="0">
                          <a:solidFill>
                            <a:schemeClr val="accent5">
                              <a:lumMod val="50000"/>
                            </a:schemeClr>
                          </a:solidFill>
                          <a:latin typeface="宋体" panose="02010600030101010101" pitchFamily="2" charset="-122"/>
                          <a:ea typeface="宋体" panose="02010600030101010101" pitchFamily="2" charset="-122"/>
                        </a:rPr>
                        <a:t>参赛单位：</a:t>
                      </a:r>
                      <a:endParaRPr lang="zh-CN" altLang="en-US" sz="2000" b="1" dirty="0">
                        <a:latin typeface="宋体" panose="02010600030101010101" pitchFamily="2" charset="-122"/>
                        <a:ea typeface="宋体" panose="02010600030101010101" pitchFamily="2"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zh-CN" altLang="en-US" sz="2000" b="1" dirty="0">
                          <a:solidFill>
                            <a:schemeClr val="accent5">
                              <a:lumMod val="50000"/>
                            </a:schemeClr>
                          </a:solidFill>
                          <a:latin typeface="宋体" panose="02010600030101010101" pitchFamily="2" charset="-122"/>
                          <a:ea typeface="宋体" panose="02010600030101010101" pitchFamily="2" charset="-122"/>
                        </a:rPr>
                        <a:t>山东大学控制学院</a:t>
                      </a:r>
                      <a:endParaRPr lang="zh-CN" altLang="en-US" sz="2000" b="1" dirty="0">
                        <a:latin typeface="宋体" panose="02010600030101010101" pitchFamily="2" charset="-122"/>
                        <a:ea typeface="宋体" panose="02010600030101010101" pitchFamily="2"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7983741"/>
                  </a:ext>
                </a:extLst>
              </a:tr>
              <a:tr h="370840">
                <a:tc>
                  <a:txBody>
                    <a:bodyPr/>
                    <a:lstStyle/>
                    <a:p>
                      <a:r>
                        <a:rPr lang="zh-CN" altLang="en-US" sz="2000" b="1" dirty="0">
                          <a:solidFill>
                            <a:schemeClr val="accent5">
                              <a:lumMod val="50000"/>
                            </a:schemeClr>
                          </a:solidFill>
                          <a:latin typeface="宋体" panose="02010600030101010101" pitchFamily="2" charset="-122"/>
                          <a:ea typeface="宋体" panose="02010600030101010101" pitchFamily="2" charset="-122"/>
                        </a:rPr>
                        <a:t>参赛队伍：</a:t>
                      </a:r>
                      <a:endParaRPr lang="zh-CN" altLang="en-US" sz="2000" b="1" dirty="0">
                        <a:latin typeface="宋体" panose="02010600030101010101" pitchFamily="2" charset="-122"/>
                        <a:ea typeface="宋体" panose="02010600030101010101" pitchFamily="2"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ja-JP" altLang="en-US" sz="2000" b="1" dirty="0">
                          <a:solidFill>
                            <a:schemeClr val="accent5">
                              <a:lumMod val="50000"/>
                            </a:schemeClr>
                          </a:solidFill>
                          <a:latin typeface="MS Mincho" panose="02020609040205080304" pitchFamily="49" charset="-128"/>
                          <a:ea typeface="MS Mincho" panose="02020609040205080304" pitchFamily="49" charset="-128"/>
                        </a:rPr>
                        <a:t>周が一番強いです</a:t>
                      </a:r>
                      <a:endParaRPr lang="zh-CN" altLang="en-US" sz="2000" b="1" dirty="0">
                        <a:latin typeface="MS Mincho" panose="02020609040205080304" pitchFamily="49" charset="-128"/>
                        <a:ea typeface="MS Mincho" panose="02020609040205080304" pitchFamily="49" charset="-128"/>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2779321"/>
                  </a:ext>
                </a:extLst>
              </a:tr>
              <a:tr h="370840">
                <a:tc>
                  <a:txBody>
                    <a:bodyPr/>
                    <a:lstStyle/>
                    <a:p>
                      <a:r>
                        <a:rPr lang="zh-CN" altLang="en-US" sz="2000" b="1" dirty="0">
                          <a:solidFill>
                            <a:schemeClr val="accent5">
                              <a:lumMod val="50000"/>
                            </a:schemeClr>
                          </a:solidFill>
                          <a:latin typeface="宋体" panose="02010600030101010101" pitchFamily="2" charset="-122"/>
                          <a:ea typeface="宋体" panose="02010600030101010101" pitchFamily="2" charset="-122"/>
                        </a:rPr>
                        <a:t>指导老师：</a:t>
                      </a:r>
                      <a:endParaRPr lang="zh-CN" altLang="en-US" sz="2000" b="1" dirty="0">
                        <a:latin typeface="宋体" panose="02010600030101010101" pitchFamily="2" charset="-122"/>
                        <a:ea typeface="宋体" panose="02010600030101010101" pitchFamily="2"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5">
                              <a:lumMod val="50000"/>
                            </a:schemeClr>
                          </a:solidFill>
                          <a:latin typeface="宋体" panose="02010600030101010101" pitchFamily="2" charset="-122"/>
                          <a:ea typeface="宋体" panose="02010600030101010101" pitchFamily="2" charset="-122"/>
                        </a:rPr>
                        <a:t>周风余 宋锐</a:t>
                      </a:r>
                      <a:endParaRPr lang="en-US" altLang="zh-CN" sz="2000" b="1" dirty="0">
                        <a:solidFill>
                          <a:schemeClr val="accent5">
                            <a:lumMod val="50000"/>
                          </a:schemeClr>
                        </a:solidFill>
                        <a:latin typeface="宋体" panose="02010600030101010101" pitchFamily="2" charset="-122"/>
                        <a:ea typeface="宋体" panose="02010600030101010101" pitchFamily="2"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6667568"/>
                  </a:ext>
                </a:extLst>
              </a:tr>
              <a:tr h="370840">
                <a:tc>
                  <a:txBody>
                    <a:bodyPr/>
                    <a:lstStyle/>
                    <a:p>
                      <a:r>
                        <a:rPr lang="zh-CN" altLang="en-US" sz="2000" b="1" dirty="0">
                          <a:solidFill>
                            <a:schemeClr val="accent5">
                              <a:lumMod val="50000"/>
                            </a:schemeClr>
                          </a:solidFill>
                          <a:latin typeface="宋体" panose="02010600030101010101" pitchFamily="2" charset="-122"/>
                          <a:ea typeface="宋体" panose="02010600030101010101" pitchFamily="2" charset="-122"/>
                        </a:rPr>
                        <a:t>参赛队员：</a:t>
                      </a:r>
                      <a:endParaRPr lang="zh-CN" altLang="en-US" sz="2000" b="1" dirty="0">
                        <a:latin typeface="宋体" panose="02010600030101010101" pitchFamily="2" charset="-122"/>
                        <a:ea typeface="宋体" panose="02010600030101010101" pitchFamily="2"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5">
                              <a:lumMod val="50000"/>
                            </a:schemeClr>
                          </a:solidFill>
                          <a:latin typeface="宋体" panose="02010600030101010101" pitchFamily="2" charset="-122"/>
                          <a:ea typeface="宋体" panose="02010600030101010101" pitchFamily="2" charset="-122"/>
                        </a:rPr>
                        <a:t>顾潘龙、付天宇、延晓晖</a:t>
                      </a:r>
                      <a:endParaRPr lang="en-US" altLang="zh-CN" sz="2000" b="1" dirty="0">
                        <a:solidFill>
                          <a:schemeClr val="accent5">
                            <a:lumMod val="50000"/>
                          </a:schemeClr>
                        </a:solidFill>
                        <a:latin typeface="宋体" panose="02010600030101010101" pitchFamily="2" charset="-122"/>
                        <a:ea typeface="宋体" panose="02010600030101010101" pitchFamily="2"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19300428"/>
                  </a:ext>
                </a:extLst>
              </a:tr>
              <a:tr h="370840">
                <a:tc>
                  <a:txBody>
                    <a:bodyPr/>
                    <a:lstStyle/>
                    <a:p>
                      <a:r>
                        <a:rPr lang="zh-CN" altLang="en-US" sz="2000" b="1" dirty="0">
                          <a:solidFill>
                            <a:schemeClr val="accent5">
                              <a:lumMod val="50000"/>
                            </a:schemeClr>
                          </a:solidFill>
                          <a:latin typeface="宋体" panose="02010600030101010101" pitchFamily="2" charset="-122"/>
                          <a:ea typeface="宋体" panose="02010600030101010101" pitchFamily="2" charset="-122"/>
                        </a:rPr>
                        <a:t>完成时间：</a:t>
                      </a:r>
                      <a:endParaRPr lang="zh-CN" altLang="en-US" sz="2000" b="1" dirty="0">
                        <a:latin typeface="宋体" panose="02010600030101010101" pitchFamily="2" charset="-122"/>
                        <a:ea typeface="宋体" panose="02010600030101010101" pitchFamily="2"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2000" b="1" dirty="0">
                          <a:solidFill>
                            <a:schemeClr val="accent5">
                              <a:lumMod val="50000"/>
                            </a:schemeClr>
                          </a:solidFill>
                          <a:latin typeface="宋体" panose="02010600030101010101" pitchFamily="2" charset="-122"/>
                          <a:ea typeface="宋体" panose="02010600030101010101" pitchFamily="2" charset="-122"/>
                        </a:rPr>
                        <a:t>2020.6.19</a:t>
                      </a:r>
                      <a:endParaRPr lang="zh-CN" altLang="en-US" sz="2000" b="1" dirty="0">
                        <a:latin typeface="宋体" panose="02010600030101010101" pitchFamily="2" charset="-122"/>
                        <a:ea typeface="宋体" panose="02010600030101010101" pitchFamily="2"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4100990"/>
                  </a:ext>
                </a:extLst>
              </a:tr>
            </a:tbl>
          </a:graphicData>
        </a:graphic>
      </p:graphicFrame>
    </p:spTree>
    <p:extLst>
      <p:ext uri="{BB962C8B-B14F-4D97-AF65-F5344CB8AC3E}">
        <p14:creationId xmlns:p14="http://schemas.microsoft.com/office/powerpoint/2010/main" val="647319595"/>
      </p:ext>
    </p:extLst>
  </p:cSld>
  <p:clrMapOvr>
    <a:masterClrMapping/>
  </p:clrMapOvr>
  <mc:AlternateContent xmlns:mc="http://schemas.openxmlformats.org/markup-compatibility/2006" xmlns:p14="http://schemas.microsoft.com/office/powerpoint/2010/main">
    <mc:Choice Requires="p14">
      <p:transition spd="slow" p14:dur="2000" advTm="3578"/>
    </mc:Choice>
    <mc:Fallback xmlns="">
      <p:transition spd="slow" advTm="35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9" name="椭圆 28">
            <a:extLst>
              <a:ext uri="{FF2B5EF4-FFF2-40B4-BE49-F238E27FC236}">
                <a16:creationId xmlns:a16="http://schemas.microsoft.com/office/drawing/2014/main" id="{7A47EC40-8BD3-4449-A25A-5A593813FB7A}"/>
              </a:ext>
            </a:extLst>
          </p:cNvPr>
          <p:cNvSpPr>
            <a:spLocks noChangeAspect="1"/>
          </p:cNvSpPr>
          <p:nvPr/>
        </p:nvSpPr>
        <p:spPr>
          <a:xfrm>
            <a:off x="2086987" y="2129934"/>
            <a:ext cx="780752" cy="780752"/>
          </a:xfrm>
          <a:prstGeom prst="ellips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800" b="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4CB49181-E8BE-418F-B9B9-759635934F20}"/>
              </a:ext>
            </a:extLst>
          </p:cNvPr>
          <p:cNvSpPr txBox="1"/>
          <p:nvPr/>
        </p:nvSpPr>
        <p:spPr>
          <a:xfrm>
            <a:off x="3074061" y="559539"/>
            <a:ext cx="2434549" cy="703878"/>
          </a:xfrm>
          <a:prstGeom prst="rect">
            <a:avLst/>
          </a:prstGeom>
          <a:no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7200" b="1" dirty="0">
                <a:solidFill>
                  <a:schemeClr val="accent5">
                    <a:lumMod val="5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Arial" panose="020B0604020202020204" pitchFamily="34" charset="0"/>
              </a:rPr>
              <a:t>目录</a:t>
            </a:r>
            <a:endParaRPr lang="zh-CN" altLang="en-US" sz="6000" b="1" dirty="0">
              <a:solidFill>
                <a:schemeClr val="accent5">
                  <a:lumMod val="50000"/>
                </a:schemeClr>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Arial" panose="020B0604020202020204" pitchFamily="34" charset="0"/>
            </a:endParaRPr>
          </a:p>
        </p:txBody>
      </p:sp>
      <p:grpSp>
        <p:nvGrpSpPr>
          <p:cNvPr id="24" name="组合 23">
            <a:extLst>
              <a:ext uri="{FF2B5EF4-FFF2-40B4-BE49-F238E27FC236}">
                <a16:creationId xmlns:a16="http://schemas.microsoft.com/office/drawing/2014/main" id="{290F2726-D258-468A-8E5C-2D9A1B28FA3E}"/>
              </a:ext>
            </a:extLst>
          </p:cNvPr>
          <p:cNvGrpSpPr/>
          <p:nvPr/>
        </p:nvGrpSpPr>
        <p:grpSpPr>
          <a:xfrm>
            <a:off x="2174893" y="2176424"/>
            <a:ext cx="4327452" cy="749748"/>
            <a:chOff x="5769301" y="1372149"/>
            <a:chExt cx="4990459" cy="749748"/>
          </a:xfrm>
        </p:grpSpPr>
        <p:sp>
          <p:nvSpPr>
            <p:cNvPr id="25" name="矩形: 圆角 24">
              <a:extLst>
                <a:ext uri="{FF2B5EF4-FFF2-40B4-BE49-F238E27FC236}">
                  <a16:creationId xmlns:a16="http://schemas.microsoft.com/office/drawing/2014/main" id="{0FC3133C-A65C-4967-961C-4038C360619B}"/>
                </a:ext>
              </a:extLst>
            </p:cNvPr>
            <p:cNvSpPr/>
            <p:nvPr/>
          </p:nvSpPr>
          <p:spPr>
            <a:xfrm flipH="1">
              <a:off x="6318790" y="1372149"/>
              <a:ext cx="4440970" cy="749748"/>
            </a:xfrm>
            <a:prstGeom prst="roundRect">
              <a:avLst>
                <a:gd name="adj" fmla="val 50000"/>
              </a:avLst>
            </a:prstGeom>
            <a:noFill/>
            <a:ln w="25400">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88">
              <a:extLst>
                <a:ext uri="{FF2B5EF4-FFF2-40B4-BE49-F238E27FC236}">
                  <a16:creationId xmlns:a16="http://schemas.microsoft.com/office/drawing/2014/main" id="{F70E77DE-67EF-43C7-A72C-234AA7EA64C5}"/>
                </a:ext>
              </a:extLst>
            </p:cNvPr>
            <p:cNvSpPr txBox="1"/>
            <p:nvPr/>
          </p:nvSpPr>
          <p:spPr>
            <a:xfrm>
              <a:off x="7244083" y="1454635"/>
              <a:ext cx="2579165" cy="584775"/>
            </a:xfrm>
            <a:prstGeom prst="rect">
              <a:avLst/>
            </a:prstGeom>
            <a:noFill/>
          </p:spPr>
          <p:txBody>
            <a:bodyPr wrap="none" rtlCol="0">
              <a:spAutoFit/>
            </a:bodyPr>
            <a:lstStyle/>
            <a:p>
              <a:r>
                <a:rPr lang="zh-CN" altLang="en-US" sz="3200" b="1" dirty="0">
                  <a:solidFill>
                    <a:schemeClr val="accent5">
                      <a:lumMod val="50000"/>
                    </a:schemeClr>
                  </a:solidFill>
                  <a:latin typeface="微软雅黑" panose="020B0503020204020204" pitchFamily="34" charset="-122"/>
                  <a:ea typeface="微软雅黑" panose="020B0503020204020204" pitchFamily="34" charset="-122"/>
                </a:rPr>
                <a:t>创新点介绍</a:t>
              </a:r>
            </a:p>
          </p:txBody>
        </p:sp>
        <p:sp>
          <p:nvSpPr>
            <p:cNvPr id="28" name="矩形 27">
              <a:extLst>
                <a:ext uri="{FF2B5EF4-FFF2-40B4-BE49-F238E27FC236}">
                  <a16:creationId xmlns:a16="http://schemas.microsoft.com/office/drawing/2014/main" id="{BFD97405-0139-46DE-8BC8-1C156D11B8A2}"/>
                </a:ext>
              </a:extLst>
            </p:cNvPr>
            <p:cNvSpPr/>
            <p:nvPr/>
          </p:nvSpPr>
          <p:spPr>
            <a:xfrm>
              <a:off x="5769301" y="1373685"/>
              <a:ext cx="697627" cy="646331"/>
            </a:xfrm>
            <a:prstGeom prst="rect">
              <a:avLst/>
            </a:prstGeom>
          </p:spPr>
          <p:txBody>
            <a:bodyPr wrap="none">
              <a:spAutoFit/>
            </a:bodyPr>
            <a:lstStyle/>
            <a:p>
              <a:pPr algn="ctr"/>
              <a:r>
                <a:rPr lang="en-US" altLang="zh-CN"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01</a:t>
              </a:r>
              <a:endParaRPr lang="zh-CN" altLang="en-US"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30" name="椭圆 29">
            <a:extLst>
              <a:ext uri="{FF2B5EF4-FFF2-40B4-BE49-F238E27FC236}">
                <a16:creationId xmlns:a16="http://schemas.microsoft.com/office/drawing/2014/main" id="{7A47EC40-8BD3-4449-A25A-5A593813FB7A}"/>
              </a:ext>
            </a:extLst>
          </p:cNvPr>
          <p:cNvSpPr>
            <a:spLocks noChangeAspect="1"/>
          </p:cNvSpPr>
          <p:nvPr/>
        </p:nvSpPr>
        <p:spPr>
          <a:xfrm>
            <a:off x="2086987" y="3028741"/>
            <a:ext cx="780752" cy="780752"/>
          </a:xfrm>
          <a:prstGeom prst="ellips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800" b="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31" name="组合 30">
            <a:extLst>
              <a:ext uri="{FF2B5EF4-FFF2-40B4-BE49-F238E27FC236}">
                <a16:creationId xmlns:a16="http://schemas.microsoft.com/office/drawing/2014/main" id="{290F2726-D258-468A-8E5C-2D9A1B28FA3E}"/>
              </a:ext>
            </a:extLst>
          </p:cNvPr>
          <p:cNvGrpSpPr/>
          <p:nvPr/>
        </p:nvGrpSpPr>
        <p:grpSpPr>
          <a:xfrm>
            <a:off x="2120125" y="3084764"/>
            <a:ext cx="4382219" cy="749748"/>
            <a:chOff x="5706143" y="1372149"/>
            <a:chExt cx="5053617" cy="749748"/>
          </a:xfrm>
        </p:grpSpPr>
        <p:sp>
          <p:nvSpPr>
            <p:cNvPr id="32" name="矩形: 圆角 24">
              <a:extLst>
                <a:ext uri="{FF2B5EF4-FFF2-40B4-BE49-F238E27FC236}">
                  <a16:creationId xmlns:a16="http://schemas.microsoft.com/office/drawing/2014/main" id="{0FC3133C-A65C-4967-961C-4038C360619B}"/>
                </a:ext>
              </a:extLst>
            </p:cNvPr>
            <p:cNvSpPr/>
            <p:nvPr/>
          </p:nvSpPr>
          <p:spPr>
            <a:xfrm flipH="1">
              <a:off x="6318790" y="1372149"/>
              <a:ext cx="4440970" cy="749748"/>
            </a:xfrm>
            <a:prstGeom prst="roundRect">
              <a:avLst>
                <a:gd name="adj" fmla="val 50000"/>
              </a:avLst>
            </a:prstGeom>
            <a:noFill/>
            <a:ln w="25400">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88">
              <a:extLst>
                <a:ext uri="{FF2B5EF4-FFF2-40B4-BE49-F238E27FC236}">
                  <a16:creationId xmlns:a16="http://schemas.microsoft.com/office/drawing/2014/main" id="{F70E77DE-67EF-43C7-A72C-234AA7EA64C5}"/>
                </a:ext>
              </a:extLst>
            </p:cNvPr>
            <p:cNvSpPr txBox="1"/>
            <p:nvPr/>
          </p:nvSpPr>
          <p:spPr>
            <a:xfrm>
              <a:off x="7480705" y="1461686"/>
              <a:ext cx="2105923" cy="584775"/>
            </a:xfrm>
            <a:prstGeom prst="rect">
              <a:avLst/>
            </a:prstGeom>
            <a:noFill/>
          </p:spPr>
          <p:txBody>
            <a:bodyPr wrap="none" rtlCol="0">
              <a:spAutoFit/>
            </a:bodyPr>
            <a:lstStyle/>
            <a:p>
              <a:r>
                <a:rPr lang="zh-CN" altLang="en-US" sz="3200" b="1" dirty="0">
                  <a:solidFill>
                    <a:schemeClr val="accent5">
                      <a:lumMod val="50000"/>
                    </a:schemeClr>
                  </a:solidFill>
                  <a:latin typeface="微软雅黑" panose="020B0503020204020204" pitchFamily="34" charset="-122"/>
                  <a:ea typeface="微软雅黑" panose="020B0503020204020204" pitchFamily="34" charset="-122"/>
                </a:rPr>
                <a:t>原理分析</a:t>
              </a:r>
            </a:p>
          </p:txBody>
        </p:sp>
        <p:sp>
          <p:nvSpPr>
            <p:cNvPr id="34" name="矩形 33">
              <a:extLst>
                <a:ext uri="{FF2B5EF4-FFF2-40B4-BE49-F238E27FC236}">
                  <a16:creationId xmlns:a16="http://schemas.microsoft.com/office/drawing/2014/main" id="{BFD97405-0139-46DE-8BC8-1C156D11B8A2}"/>
                </a:ext>
              </a:extLst>
            </p:cNvPr>
            <p:cNvSpPr/>
            <p:nvPr/>
          </p:nvSpPr>
          <p:spPr>
            <a:xfrm>
              <a:off x="5706143" y="1430909"/>
              <a:ext cx="804511" cy="646331"/>
            </a:xfrm>
            <a:prstGeom prst="rect">
              <a:avLst/>
            </a:prstGeom>
          </p:spPr>
          <p:txBody>
            <a:bodyPr wrap="none">
              <a:spAutoFit/>
            </a:bodyPr>
            <a:lstStyle/>
            <a:p>
              <a:pPr algn="ctr"/>
              <a:r>
                <a:rPr lang="en-US" altLang="zh-CN"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02</a:t>
              </a:r>
              <a:endParaRPr lang="zh-CN" altLang="en-US"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35" name="椭圆 34">
            <a:extLst>
              <a:ext uri="{FF2B5EF4-FFF2-40B4-BE49-F238E27FC236}">
                <a16:creationId xmlns:a16="http://schemas.microsoft.com/office/drawing/2014/main" id="{7A47EC40-8BD3-4449-A25A-5A593813FB7A}"/>
              </a:ext>
            </a:extLst>
          </p:cNvPr>
          <p:cNvSpPr>
            <a:spLocks noChangeAspect="1"/>
          </p:cNvSpPr>
          <p:nvPr/>
        </p:nvSpPr>
        <p:spPr>
          <a:xfrm>
            <a:off x="2086987" y="3921785"/>
            <a:ext cx="780752" cy="780752"/>
          </a:xfrm>
          <a:prstGeom prst="ellips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800" b="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36" name="组合 35">
            <a:extLst>
              <a:ext uri="{FF2B5EF4-FFF2-40B4-BE49-F238E27FC236}">
                <a16:creationId xmlns:a16="http://schemas.microsoft.com/office/drawing/2014/main" id="{290F2726-D258-468A-8E5C-2D9A1B28FA3E}"/>
              </a:ext>
            </a:extLst>
          </p:cNvPr>
          <p:cNvGrpSpPr/>
          <p:nvPr/>
        </p:nvGrpSpPr>
        <p:grpSpPr>
          <a:xfrm>
            <a:off x="2120125" y="3977808"/>
            <a:ext cx="4382219" cy="749748"/>
            <a:chOff x="5706143" y="1372149"/>
            <a:chExt cx="5053617" cy="749748"/>
          </a:xfrm>
        </p:grpSpPr>
        <p:sp>
          <p:nvSpPr>
            <p:cNvPr id="37" name="矩形: 圆角 24">
              <a:extLst>
                <a:ext uri="{FF2B5EF4-FFF2-40B4-BE49-F238E27FC236}">
                  <a16:creationId xmlns:a16="http://schemas.microsoft.com/office/drawing/2014/main" id="{0FC3133C-A65C-4967-961C-4038C360619B}"/>
                </a:ext>
              </a:extLst>
            </p:cNvPr>
            <p:cNvSpPr/>
            <p:nvPr/>
          </p:nvSpPr>
          <p:spPr>
            <a:xfrm flipH="1">
              <a:off x="6318790" y="1372149"/>
              <a:ext cx="4440970" cy="749748"/>
            </a:xfrm>
            <a:prstGeom prst="roundRect">
              <a:avLst>
                <a:gd name="adj" fmla="val 50000"/>
              </a:avLst>
            </a:prstGeom>
            <a:noFill/>
            <a:ln w="25400">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88">
              <a:extLst>
                <a:ext uri="{FF2B5EF4-FFF2-40B4-BE49-F238E27FC236}">
                  <a16:creationId xmlns:a16="http://schemas.microsoft.com/office/drawing/2014/main" id="{F70E77DE-67EF-43C7-A72C-234AA7EA64C5}"/>
                </a:ext>
              </a:extLst>
            </p:cNvPr>
            <p:cNvSpPr txBox="1"/>
            <p:nvPr/>
          </p:nvSpPr>
          <p:spPr>
            <a:xfrm>
              <a:off x="7480707" y="1438345"/>
              <a:ext cx="2105923" cy="584775"/>
            </a:xfrm>
            <a:prstGeom prst="rect">
              <a:avLst/>
            </a:prstGeom>
            <a:noFill/>
          </p:spPr>
          <p:txBody>
            <a:bodyPr wrap="none" rtlCol="0">
              <a:spAutoFit/>
            </a:bodyPr>
            <a:lstStyle/>
            <a:p>
              <a:r>
                <a:rPr lang="zh-CN" altLang="en-US" sz="3200" b="1" dirty="0">
                  <a:solidFill>
                    <a:schemeClr val="accent5">
                      <a:lumMod val="50000"/>
                    </a:schemeClr>
                  </a:solidFill>
                  <a:latin typeface="微软雅黑" panose="020B0503020204020204" pitchFamily="34" charset="-122"/>
                  <a:ea typeface="微软雅黑" panose="020B0503020204020204" pitchFamily="34" charset="-122"/>
                </a:rPr>
                <a:t>硬件结构</a:t>
              </a:r>
            </a:p>
          </p:txBody>
        </p:sp>
        <p:sp>
          <p:nvSpPr>
            <p:cNvPr id="39" name="矩形 38">
              <a:extLst>
                <a:ext uri="{FF2B5EF4-FFF2-40B4-BE49-F238E27FC236}">
                  <a16:creationId xmlns:a16="http://schemas.microsoft.com/office/drawing/2014/main" id="{BFD97405-0139-46DE-8BC8-1C156D11B8A2}"/>
                </a:ext>
              </a:extLst>
            </p:cNvPr>
            <p:cNvSpPr/>
            <p:nvPr/>
          </p:nvSpPr>
          <p:spPr>
            <a:xfrm>
              <a:off x="5706143" y="1376789"/>
              <a:ext cx="804511" cy="646331"/>
            </a:xfrm>
            <a:prstGeom prst="rect">
              <a:avLst/>
            </a:prstGeom>
          </p:spPr>
          <p:txBody>
            <a:bodyPr wrap="none">
              <a:spAutoFit/>
            </a:bodyPr>
            <a:lstStyle/>
            <a:p>
              <a:pPr algn="ctr"/>
              <a:r>
                <a:rPr lang="en-US" altLang="zh-CN"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03</a:t>
              </a:r>
              <a:endParaRPr lang="zh-CN" altLang="en-US"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18" name="椭圆 17">
            <a:extLst>
              <a:ext uri="{FF2B5EF4-FFF2-40B4-BE49-F238E27FC236}">
                <a16:creationId xmlns:a16="http://schemas.microsoft.com/office/drawing/2014/main" id="{F97AF556-FEC1-47BB-9BBE-4FCC2D30156D}"/>
              </a:ext>
            </a:extLst>
          </p:cNvPr>
          <p:cNvSpPr>
            <a:spLocks noChangeAspect="1"/>
          </p:cNvSpPr>
          <p:nvPr/>
        </p:nvSpPr>
        <p:spPr>
          <a:xfrm>
            <a:off x="2086987" y="4793531"/>
            <a:ext cx="780752" cy="780752"/>
          </a:xfrm>
          <a:prstGeom prst="ellips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800" b="1">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9" name="组合 18">
            <a:extLst>
              <a:ext uri="{FF2B5EF4-FFF2-40B4-BE49-F238E27FC236}">
                <a16:creationId xmlns:a16="http://schemas.microsoft.com/office/drawing/2014/main" id="{3706D470-18C9-4AAD-98CF-C1600B4F581A}"/>
              </a:ext>
            </a:extLst>
          </p:cNvPr>
          <p:cNvGrpSpPr/>
          <p:nvPr/>
        </p:nvGrpSpPr>
        <p:grpSpPr>
          <a:xfrm>
            <a:off x="2120125" y="4849554"/>
            <a:ext cx="4382219" cy="749748"/>
            <a:chOff x="5706143" y="1372149"/>
            <a:chExt cx="5053617" cy="749748"/>
          </a:xfrm>
        </p:grpSpPr>
        <p:sp>
          <p:nvSpPr>
            <p:cNvPr id="20" name="矩形: 圆角 24">
              <a:extLst>
                <a:ext uri="{FF2B5EF4-FFF2-40B4-BE49-F238E27FC236}">
                  <a16:creationId xmlns:a16="http://schemas.microsoft.com/office/drawing/2014/main" id="{4EFC9E22-6EEC-4566-A5AF-43788D5A48D6}"/>
                </a:ext>
              </a:extLst>
            </p:cNvPr>
            <p:cNvSpPr/>
            <p:nvPr/>
          </p:nvSpPr>
          <p:spPr>
            <a:xfrm flipH="1">
              <a:off x="6318790" y="1372149"/>
              <a:ext cx="4440970" cy="749748"/>
            </a:xfrm>
            <a:prstGeom prst="roundRect">
              <a:avLst>
                <a:gd name="adj" fmla="val 50000"/>
              </a:avLst>
            </a:prstGeom>
            <a:noFill/>
            <a:ln w="25400">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88">
              <a:extLst>
                <a:ext uri="{FF2B5EF4-FFF2-40B4-BE49-F238E27FC236}">
                  <a16:creationId xmlns:a16="http://schemas.microsoft.com/office/drawing/2014/main" id="{C1CE5A72-262E-4FA3-9BA7-D076C5D8871A}"/>
                </a:ext>
              </a:extLst>
            </p:cNvPr>
            <p:cNvSpPr txBox="1"/>
            <p:nvPr/>
          </p:nvSpPr>
          <p:spPr>
            <a:xfrm>
              <a:off x="7480706" y="1438345"/>
              <a:ext cx="2105923" cy="584775"/>
            </a:xfrm>
            <a:prstGeom prst="rect">
              <a:avLst/>
            </a:prstGeom>
            <a:noFill/>
          </p:spPr>
          <p:txBody>
            <a:bodyPr wrap="none" rtlCol="0">
              <a:spAutoFit/>
            </a:bodyPr>
            <a:lstStyle/>
            <a:p>
              <a:r>
                <a:rPr lang="zh-CN" altLang="en-US" sz="3200" b="1" dirty="0">
                  <a:solidFill>
                    <a:schemeClr val="accent5">
                      <a:lumMod val="50000"/>
                    </a:schemeClr>
                  </a:solidFill>
                  <a:latin typeface="微软雅黑" panose="020B0503020204020204" pitchFamily="34" charset="-122"/>
                  <a:ea typeface="微软雅黑" panose="020B0503020204020204" pitchFamily="34" charset="-122"/>
                </a:rPr>
                <a:t>功能演示</a:t>
              </a:r>
            </a:p>
          </p:txBody>
        </p:sp>
        <p:sp>
          <p:nvSpPr>
            <p:cNvPr id="22" name="矩形 21">
              <a:extLst>
                <a:ext uri="{FF2B5EF4-FFF2-40B4-BE49-F238E27FC236}">
                  <a16:creationId xmlns:a16="http://schemas.microsoft.com/office/drawing/2014/main" id="{2BA5F795-414A-4861-A173-188678D6EF35}"/>
                </a:ext>
              </a:extLst>
            </p:cNvPr>
            <p:cNvSpPr/>
            <p:nvPr/>
          </p:nvSpPr>
          <p:spPr>
            <a:xfrm>
              <a:off x="5706143" y="1376789"/>
              <a:ext cx="804511" cy="646331"/>
            </a:xfrm>
            <a:prstGeom prst="rect">
              <a:avLst/>
            </a:prstGeom>
          </p:spPr>
          <p:txBody>
            <a:bodyPr wrap="none">
              <a:spAutoFit/>
            </a:bodyPr>
            <a:lstStyle/>
            <a:p>
              <a:pPr algn="ctr"/>
              <a:r>
                <a:rPr lang="en-US" altLang="zh-CN"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04</a:t>
              </a:r>
              <a:endParaRPr lang="zh-CN" altLang="en-US"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49202501"/>
      </p:ext>
    </p:extLst>
  </p:cSld>
  <p:clrMapOvr>
    <a:masterClrMapping/>
  </p:clrMapOvr>
  <mc:AlternateContent xmlns:mc="http://schemas.openxmlformats.org/markup-compatibility/2006" xmlns:p14="http://schemas.microsoft.com/office/powerpoint/2010/main">
    <mc:Choice Requires="p14">
      <p:transition spd="slow" p14:dur="2000" advTm="3303"/>
    </mc:Choice>
    <mc:Fallback xmlns="">
      <p:transition spd="slow" advTm="330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26206D5-064C-4FAD-B351-F7F1AB687A0D}"/>
              </a:ext>
            </a:extLst>
          </p:cNvPr>
          <p:cNvGrpSpPr/>
          <p:nvPr/>
        </p:nvGrpSpPr>
        <p:grpSpPr>
          <a:xfrm>
            <a:off x="3020991" y="1018573"/>
            <a:ext cx="2857743" cy="2803968"/>
            <a:chOff x="-966075" y="2611829"/>
            <a:chExt cx="2049594" cy="2049594"/>
          </a:xfrm>
        </p:grpSpPr>
        <p:sp>
          <p:nvSpPr>
            <p:cNvPr id="8" name="椭圆 7">
              <a:extLst>
                <a:ext uri="{FF2B5EF4-FFF2-40B4-BE49-F238E27FC236}">
                  <a16:creationId xmlns:a16="http://schemas.microsoft.com/office/drawing/2014/main" id="{EF2541D1-F012-416E-A3F2-EA82486ECC54}"/>
                </a:ext>
              </a:extLst>
            </p:cNvPr>
            <p:cNvSpPr/>
            <p:nvPr/>
          </p:nvSpPr>
          <p:spPr>
            <a:xfrm>
              <a:off x="-843094" y="2734810"/>
              <a:ext cx="1803633" cy="18036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sp>
          <p:nvSpPr>
            <p:cNvPr id="9" name="椭圆 8">
              <a:extLst>
                <a:ext uri="{FF2B5EF4-FFF2-40B4-BE49-F238E27FC236}">
                  <a16:creationId xmlns:a16="http://schemas.microsoft.com/office/drawing/2014/main" id="{491396CC-3996-4796-92B6-400CCF4094AD}"/>
                </a:ext>
              </a:extLst>
            </p:cNvPr>
            <p:cNvSpPr/>
            <p:nvPr/>
          </p:nvSpPr>
          <p:spPr>
            <a:xfrm>
              <a:off x="-966075" y="2611829"/>
              <a:ext cx="2049594" cy="2049594"/>
            </a:xfrm>
            <a:prstGeom prst="ellipse">
              <a:avLst/>
            </a:prstGeom>
            <a:noFill/>
            <a:ln>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EC3B923F-E41D-43E8-8859-DE3891B7BC1F}"/>
              </a:ext>
            </a:extLst>
          </p:cNvPr>
          <p:cNvSpPr txBox="1"/>
          <p:nvPr/>
        </p:nvSpPr>
        <p:spPr>
          <a:xfrm>
            <a:off x="3677732" y="1736838"/>
            <a:ext cx="1867485" cy="1446550"/>
          </a:xfrm>
          <a:prstGeom prst="rect">
            <a:avLst/>
          </a:prstGeom>
          <a:noFill/>
        </p:spPr>
        <p:txBody>
          <a:bodyPr wrap="square" rtlCol="0">
            <a:spAutoFit/>
          </a:bodyPr>
          <a:lstStyle/>
          <a:p>
            <a:r>
              <a:rPr lang="en-US" altLang="zh-CN" sz="8800" b="1" dirty="0">
                <a:solidFill>
                  <a:schemeClr val="bg1"/>
                </a:solidFill>
                <a:latin typeface="微软雅黑" panose="020B0503020204020204" pitchFamily="34" charset="-122"/>
                <a:ea typeface="微软雅黑" panose="020B0503020204020204" pitchFamily="34" charset="-122"/>
              </a:rPr>
              <a:t>01</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69D7ECA3-40C7-4DB1-A1D4-57DE8B6D6197}"/>
              </a:ext>
            </a:extLst>
          </p:cNvPr>
          <p:cNvGrpSpPr/>
          <p:nvPr/>
        </p:nvGrpSpPr>
        <p:grpSpPr>
          <a:xfrm>
            <a:off x="1022433" y="4453585"/>
            <a:ext cx="6854857" cy="999454"/>
            <a:chOff x="6318790" y="1372149"/>
            <a:chExt cx="4440970" cy="749748"/>
          </a:xfrm>
        </p:grpSpPr>
        <p:sp>
          <p:nvSpPr>
            <p:cNvPr id="12" name="矩形: 圆角 90">
              <a:extLst>
                <a:ext uri="{FF2B5EF4-FFF2-40B4-BE49-F238E27FC236}">
                  <a16:creationId xmlns:a16="http://schemas.microsoft.com/office/drawing/2014/main" id="{FC89C6F4-8337-4170-B592-A8C82CD567CC}"/>
                </a:ext>
              </a:extLst>
            </p:cNvPr>
            <p:cNvSpPr/>
            <p:nvPr/>
          </p:nvSpPr>
          <p:spPr>
            <a:xfrm flipH="1">
              <a:off x="6318790" y="1372149"/>
              <a:ext cx="4440970" cy="749748"/>
            </a:xfrm>
            <a:prstGeom prst="roundRect">
              <a:avLst>
                <a:gd name="adj" fmla="val 50000"/>
              </a:avLst>
            </a:prstGeom>
            <a:noFill/>
            <a:ln w="25400">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88">
              <a:extLst>
                <a:ext uri="{FF2B5EF4-FFF2-40B4-BE49-F238E27FC236}">
                  <a16:creationId xmlns:a16="http://schemas.microsoft.com/office/drawing/2014/main" id="{6955B291-76E6-49FB-8D44-CA9D0541AB11}"/>
                </a:ext>
              </a:extLst>
            </p:cNvPr>
            <p:cNvSpPr txBox="1"/>
            <p:nvPr/>
          </p:nvSpPr>
          <p:spPr>
            <a:xfrm>
              <a:off x="6432495" y="1454636"/>
              <a:ext cx="4148638" cy="577202"/>
            </a:xfrm>
            <a:prstGeom prst="rect">
              <a:avLst/>
            </a:prstGeom>
            <a:noFill/>
          </p:spPr>
          <p:txBody>
            <a:bodyPr wrap="square" rtlCol="0">
              <a:spAutoFit/>
            </a:bodyPr>
            <a:lstStyle/>
            <a:p>
              <a:pPr algn="ctr"/>
              <a:r>
                <a:rPr lang="zh-CN" altLang="en-US" sz="4400" b="1" dirty="0">
                  <a:solidFill>
                    <a:schemeClr val="accent5">
                      <a:lumMod val="50000"/>
                    </a:schemeClr>
                  </a:solidFill>
                  <a:latin typeface="微软雅黑" panose="020B0503020204020204" pitchFamily="34" charset="-122"/>
                  <a:ea typeface="微软雅黑" panose="020B0503020204020204" pitchFamily="34" charset="-122"/>
                </a:rPr>
                <a:t>创新点介绍</a:t>
              </a:r>
            </a:p>
          </p:txBody>
        </p:sp>
      </p:grpSp>
    </p:spTree>
    <p:extLst>
      <p:ext uri="{BB962C8B-B14F-4D97-AF65-F5344CB8AC3E}">
        <p14:creationId xmlns:p14="http://schemas.microsoft.com/office/powerpoint/2010/main" val="1535022563"/>
      </p:ext>
    </p:extLst>
  </p:cSld>
  <p:clrMapOvr>
    <a:masterClrMapping/>
  </p:clrMapOvr>
  <mc:AlternateContent xmlns:mc="http://schemas.openxmlformats.org/markup-compatibility/2006" xmlns:p14="http://schemas.microsoft.com/office/powerpoint/2010/main">
    <mc:Choice Requires="p14">
      <p:transition spd="slow" p14:dur="2000" advTm="604"/>
    </mc:Choice>
    <mc:Fallback xmlns="">
      <p:transition spd="slow" advTm="60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89430B0-1998-45AB-91D0-F3105CA60054}"/>
              </a:ext>
            </a:extLst>
          </p:cNvPr>
          <p:cNvSpPr/>
          <p:nvPr/>
        </p:nvSpPr>
        <p:spPr>
          <a:xfrm>
            <a:off x="247291" y="615845"/>
            <a:ext cx="8775939" cy="5545301"/>
          </a:xfrm>
          <a:prstGeom prst="rect">
            <a:avLst/>
          </a:prstGeom>
        </p:spPr>
        <p:txBody>
          <a:bodyPr wrap="square">
            <a:spAutoFit/>
          </a:bodyPr>
          <a:lstStyle/>
          <a:p>
            <a:pPr indent="306070" algn="just">
              <a:lnSpc>
                <a:spcPct val="150000"/>
              </a:lnSpc>
            </a:pPr>
            <a:r>
              <a:rPr lang="zh-CN" altLang="zh-CN" sz="1400" b="1" kern="100" dirty="0">
                <a:latin typeface="Times New Roman" panose="02020603050405020304" pitchFamily="18" charset="0"/>
                <a:ea typeface="黑体" panose="02010609060101010101" pitchFamily="49" charset="-122"/>
                <a:cs typeface="Times New Roman" panose="02020603050405020304" pitchFamily="18" charset="0"/>
              </a:rPr>
              <a:t>动态场景下的工作台定位</a:t>
            </a:r>
            <a:endParaRPr lang="en-US" altLang="zh-CN" sz="1400" kern="100" dirty="0">
              <a:latin typeface="Times New Roman" panose="02020603050405020304" pitchFamily="18" charset="0"/>
              <a:cs typeface="Times New Roman" panose="02020603050405020304" pitchFamily="18" charset="0"/>
            </a:endParaRPr>
          </a:p>
          <a:p>
            <a:pPr indent="306070" algn="just">
              <a:lnSpc>
                <a:spcPct val="150000"/>
              </a:lnSpc>
              <a:spcAft>
                <a:spcPts val="0"/>
              </a:spcAft>
            </a:pPr>
            <a:r>
              <a:rPr lang="zh-CN" altLang="en-US" sz="1400" kern="100" dirty="0">
                <a:latin typeface="Times New Roman" panose="02020603050405020304" pitchFamily="18" charset="0"/>
                <a:cs typeface="Times New Roman" panose="02020603050405020304" pitchFamily="18" charset="0"/>
              </a:rPr>
              <a:t>针对传统手眼视觉系统需要相对固定约束的问题、本设计通过对</a:t>
            </a:r>
            <a:r>
              <a:rPr lang="en-US" altLang="zh-CN" sz="1400" kern="100" dirty="0" err="1">
                <a:latin typeface="Times New Roman" panose="02020603050405020304" pitchFamily="18" charset="0"/>
                <a:cs typeface="Times New Roman" panose="02020603050405020304" pitchFamily="18" charset="0"/>
              </a:rPr>
              <a:t>Apriltag</a:t>
            </a:r>
            <a:r>
              <a:rPr lang="zh-CN" altLang="zh-CN" sz="1400" kern="100" dirty="0">
                <a:latin typeface="Times New Roman" panose="02020603050405020304" pitchFamily="18" charset="0"/>
                <a:cs typeface="Times New Roman" panose="02020603050405020304" pitchFamily="18" charset="0"/>
              </a:rPr>
              <a:t>识别</a:t>
            </a:r>
            <a:r>
              <a:rPr lang="zh-CN" altLang="en-US" sz="1400" kern="100" dirty="0">
                <a:latin typeface="Times New Roman" panose="02020603050405020304" pitchFamily="18" charset="0"/>
                <a:cs typeface="Times New Roman" panose="02020603050405020304" pitchFamily="18" charset="0"/>
              </a:rPr>
              <a:t>与多</a:t>
            </a:r>
            <a:r>
              <a:rPr lang="zh-CN" altLang="zh-CN" sz="1400" kern="100" dirty="0">
                <a:latin typeface="Times New Roman" panose="02020603050405020304" pitchFamily="18" charset="0"/>
                <a:cs typeface="Times New Roman" panose="02020603050405020304" pitchFamily="18" charset="0"/>
              </a:rPr>
              <a:t>标签联立误差补偿，</a:t>
            </a:r>
            <a:r>
              <a:rPr lang="zh-CN" altLang="en-US" sz="1400" kern="100" dirty="0">
                <a:latin typeface="Times New Roman" panose="02020603050405020304" pitchFamily="18" charset="0"/>
                <a:cs typeface="Times New Roman" panose="02020603050405020304" pitchFamily="18" charset="0"/>
              </a:rPr>
              <a:t>结合</a:t>
            </a:r>
            <a:r>
              <a:rPr lang="zh-CN" altLang="zh-CN" sz="1400" kern="100" dirty="0">
                <a:latin typeface="Times New Roman" panose="02020603050405020304" pitchFamily="18" charset="0"/>
                <a:cs typeface="Times New Roman" panose="02020603050405020304" pitchFamily="18" charset="0"/>
              </a:rPr>
              <a:t>仿射变换将工作台</a:t>
            </a:r>
            <a:r>
              <a:rPr lang="zh-CN" altLang="en-US" sz="1400" kern="100" dirty="0">
                <a:latin typeface="Times New Roman" panose="02020603050405020304" pitchFamily="18" charset="0"/>
                <a:cs typeface="Times New Roman" panose="02020603050405020304" pitchFamily="18" charset="0"/>
              </a:rPr>
              <a:t>转为</a:t>
            </a:r>
            <a:r>
              <a:rPr lang="zh-CN" altLang="zh-CN" sz="1400" kern="100" dirty="0">
                <a:latin typeface="Times New Roman" panose="02020603050405020304" pitchFamily="18" charset="0"/>
                <a:cs typeface="Times New Roman" panose="02020603050405020304" pitchFamily="18" charset="0"/>
              </a:rPr>
              <a:t>相机坐标系中固定四点，</a:t>
            </a:r>
            <a:r>
              <a:rPr lang="zh-CN" altLang="en-US" sz="1400" kern="100" dirty="0">
                <a:latin typeface="Times New Roman" panose="02020603050405020304" pitchFamily="18" charset="0"/>
                <a:cs typeface="Times New Roman" panose="02020603050405020304" pitchFamily="18" charset="0"/>
              </a:rPr>
              <a:t>最终</a:t>
            </a:r>
            <a:r>
              <a:rPr lang="zh-CN" altLang="zh-CN" sz="1400" kern="100" dirty="0">
                <a:latin typeface="Times New Roman" panose="02020603050405020304" pitchFamily="18" charset="0"/>
                <a:cs typeface="Times New Roman" panose="02020603050405020304" pitchFamily="18" charset="0"/>
              </a:rPr>
              <a:t>获取布料实例</a:t>
            </a:r>
            <a:r>
              <a:rPr lang="zh-CN" altLang="en-US" sz="1400" kern="100" dirty="0">
                <a:latin typeface="Times New Roman" panose="02020603050405020304" pitchFamily="18" charset="0"/>
                <a:cs typeface="Times New Roman" panose="02020603050405020304" pitchFamily="18" charset="0"/>
              </a:rPr>
              <a:t>与</a:t>
            </a:r>
            <a:r>
              <a:rPr lang="zh-CN" altLang="zh-CN" sz="1400" kern="100" dirty="0">
                <a:latin typeface="Times New Roman" panose="02020603050405020304" pitchFamily="18" charset="0"/>
                <a:cs typeface="Times New Roman" panose="02020603050405020304" pitchFamily="18" charset="0"/>
              </a:rPr>
              <a:t>机械臂在工作台平面的绝对</a:t>
            </a:r>
            <a:r>
              <a:rPr lang="zh-CN" altLang="en-US" sz="1400" kern="100" dirty="0">
                <a:latin typeface="Times New Roman" panose="02020603050405020304" pitchFamily="18" charset="0"/>
                <a:cs typeface="Times New Roman" panose="02020603050405020304" pitchFamily="18" charset="0"/>
              </a:rPr>
              <a:t>位姿</a:t>
            </a:r>
            <a:r>
              <a:rPr lang="zh-CN" altLang="zh-CN" sz="1400" kern="100" dirty="0">
                <a:latin typeface="Times New Roman" panose="02020603050405020304" pitchFamily="18" charset="0"/>
                <a:cs typeface="Times New Roman" panose="02020603050405020304" pitchFamily="18" charset="0"/>
              </a:rPr>
              <a:t>。为图像识别任务铺垫了数据基础，减小了固定手眼系统中由相机位置变化所引入的识别误差。可以将相机部署在工作台相机视野可视的任意区域，为布料堆叠后，人机协作的纺织工作提供了便利。</a:t>
            </a:r>
            <a:endParaRPr lang="en-US" altLang="zh-CN" sz="1400" kern="100" dirty="0">
              <a:latin typeface="Times New Roman" panose="02020603050405020304" pitchFamily="18" charset="0"/>
              <a:cs typeface="Times New Roman" panose="02020603050405020304" pitchFamily="18" charset="0"/>
            </a:endParaRPr>
          </a:p>
          <a:p>
            <a:pPr indent="306070" algn="just">
              <a:lnSpc>
                <a:spcPct val="150000"/>
              </a:lnSpc>
            </a:pPr>
            <a:r>
              <a:rPr lang="zh-CN" altLang="en-US" sz="1400" b="1" kern="100" dirty="0">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1400" b="1" kern="100" dirty="0">
                <a:latin typeface="Times New Roman" panose="02020603050405020304" pitchFamily="18" charset="0"/>
                <a:ea typeface="黑体" panose="02010609060101010101" pitchFamily="49" charset="-122"/>
                <a:cs typeface="Times New Roman" panose="02020603050405020304" pitchFamily="18" charset="0"/>
              </a:rPr>
              <a:t>Blend Mask</a:t>
            </a:r>
            <a:r>
              <a:rPr lang="zh-CN" altLang="en-US" sz="1400" b="1" kern="100" dirty="0">
                <a:latin typeface="Times New Roman" panose="02020603050405020304" pitchFamily="18" charset="0"/>
                <a:ea typeface="黑体" panose="02010609060101010101" pitchFamily="49" charset="-122"/>
                <a:cs typeface="Times New Roman" panose="02020603050405020304" pitchFamily="18" charset="0"/>
              </a:rPr>
              <a:t>的行为克隆</a:t>
            </a:r>
            <a:endParaRPr lang="en-US" altLang="zh-CN" sz="1400" b="1" kern="100" dirty="0">
              <a:latin typeface="Times New Roman" panose="02020603050405020304" pitchFamily="18" charset="0"/>
              <a:ea typeface="黑体" panose="02010609060101010101" pitchFamily="49" charset="-122"/>
              <a:cs typeface="Times New Roman" panose="02020603050405020304" pitchFamily="18" charset="0"/>
            </a:endParaRPr>
          </a:p>
          <a:p>
            <a:pPr indent="306070" algn="just">
              <a:lnSpc>
                <a:spcPct val="150000"/>
              </a:lnSpc>
              <a:spcAft>
                <a:spcPts val="0"/>
              </a:spcAft>
            </a:pPr>
            <a:r>
              <a:rPr lang="zh-CN" altLang="en-US" sz="1400" kern="100" dirty="0">
                <a:latin typeface="Times New Roman" panose="02020603050405020304" pitchFamily="18" charset="0"/>
                <a:cs typeface="Times New Roman" panose="02020603050405020304" pitchFamily="18" charset="0"/>
              </a:rPr>
              <a:t>本设计</a:t>
            </a:r>
            <a:r>
              <a:rPr lang="zh-CN" altLang="zh-CN" sz="1400" kern="100" dirty="0">
                <a:latin typeface="Times New Roman" panose="02020603050405020304" pitchFamily="18" charset="0"/>
                <a:cs typeface="Times New Roman" panose="02020603050405020304" pitchFamily="18" charset="0"/>
              </a:rPr>
              <a:t>首次将实例分割</a:t>
            </a:r>
            <a:r>
              <a:rPr lang="zh-CN" altLang="en-US" sz="1400" kern="100" dirty="0">
                <a:latin typeface="Times New Roman" panose="02020603050405020304" pitchFamily="18" charset="0"/>
                <a:cs typeface="Times New Roman" panose="02020603050405020304" pitchFamily="18" charset="0"/>
              </a:rPr>
              <a:t>与</a:t>
            </a:r>
            <a:r>
              <a:rPr lang="zh-CN" altLang="zh-CN" sz="1400" kern="100" dirty="0">
                <a:latin typeface="Times New Roman" panose="02020603050405020304" pitchFamily="18" charset="0"/>
                <a:cs typeface="Times New Roman" panose="02020603050405020304" pitchFamily="18" charset="0"/>
              </a:rPr>
              <a:t>行为克隆算法应用在布料识别领域，获取布料坐标信息进行布料抓取，并通过分析人类行为序列获取动作信息，实现简单快捷的学习任务。通过简单的人为操作布料堆叠，能够轻松将堆叠算法部署到实际的工作场景中。</a:t>
            </a:r>
            <a:endParaRPr lang="en-US" altLang="zh-CN" sz="1400" kern="100" dirty="0">
              <a:latin typeface="Times New Roman" panose="02020603050405020304" pitchFamily="18" charset="0"/>
              <a:cs typeface="Times New Roman" panose="02020603050405020304" pitchFamily="18" charset="0"/>
            </a:endParaRPr>
          </a:p>
          <a:p>
            <a:pPr indent="306070" algn="just">
              <a:lnSpc>
                <a:spcPct val="150000"/>
              </a:lnSpc>
              <a:spcAft>
                <a:spcPts val="0"/>
              </a:spcAft>
            </a:pPr>
            <a:r>
              <a:rPr lang="en-US" altLang="zh-CN" sz="1400" b="1" kern="1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b="1" kern="100" dirty="0">
                <a:latin typeface="Times New Roman" panose="02020603050405020304" pitchFamily="18" charset="0"/>
                <a:ea typeface="黑体" panose="02010609060101010101" pitchFamily="49" charset="-122"/>
                <a:cs typeface="Times New Roman" panose="02020603050405020304" pitchFamily="18" charset="0"/>
              </a:rPr>
              <a:t>基于强化学习的布料码垛实现</a:t>
            </a:r>
          </a:p>
          <a:p>
            <a:pPr indent="306070" algn="just">
              <a:lnSpc>
                <a:spcPct val="150000"/>
              </a:lnSpc>
            </a:pPr>
            <a:r>
              <a:rPr lang="zh-CN" altLang="zh-CN" sz="1400" kern="100" dirty="0">
                <a:latin typeface="Times New Roman" panose="02020603050405020304" pitchFamily="18" charset="0"/>
                <a:cs typeface="Times New Roman" panose="02020603050405020304" pitchFamily="18" charset="0"/>
              </a:rPr>
              <a:t>针对传统常规方法设计的机器人作业不能动态地适应非结构化工作环境或场景多变的工作场合问题，</a:t>
            </a:r>
            <a:r>
              <a:rPr lang="zh-CN" altLang="en-US" sz="1400" kern="100" dirty="0">
                <a:latin typeface="Times New Roman" panose="02020603050405020304" pitchFamily="18" charset="0"/>
                <a:cs typeface="Times New Roman" panose="02020603050405020304" pitchFamily="18" charset="0"/>
              </a:rPr>
              <a:t>本设计</a:t>
            </a:r>
            <a:r>
              <a:rPr lang="zh-CN" altLang="zh-CN" sz="1400" kern="100" dirty="0">
                <a:latin typeface="Times New Roman" panose="02020603050405020304" pitchFamily="18" charset="0"/>
                <a:cs typeface="Times New Roman" panose="02020603050405020304" pitchFamily="18" charset="0"/>
              </a:rPr>
              <a:t>基于环境图像数据，利用深度强化学习算法，在马尔可夫过程中引入</a:t>
            </a:r>
            <a:r>
              <a:rPr lang="en-US" altLang="zh-CN" sz="1400" kern="100" dirty="0">
                <a:latin typeface="Times New Roman" panose="02020603050405020304" pitchFamily="18" charset="0"/>
                <a:cs typeface="Times New Roman" panose="02020603050405020304" pitchFamily="18" charset="0"/>
              </a:rPr>
              <a:t>Q</a:t>
            </a:r>
            <a:r>
              <a:rPr lang="zh-CN" altLang="zh-CN" sz="1400" kern="100" dirty="0">
                <a:latin typeface="Times New Roman" panose="02020603050405020304" pitchFamily="18" charset="0"/>
                <a:cs typeface="Times New Roman" panose="02020603050405020304" pitchFamily="18" charset="0"/>
              </a:rPr>
              <a:t>学习策略机制，构建深度策略网络，实现由数据到动作的端到端机器人技能的训练，实现视觉感知角度的上的布料堆叠。</a:t>
            </a:r>
            <a:endParaRPr lang="en-US" altLang="zh-CN" sz="1400" kern="100" dirty="0">
              <a:latin typeface="Times New Roman" panose="02020603050405020304" pitchFamily="18" charset="0"/>
              <a:cs typeface="Times New Roman" panose="02020603050405020304" pitchFamily="18" charset="0"/>
            </a:endParaRPr>
          </a:p>
          <a:p>
            <a:pPr indent="306070" algn="just">
              <a:lnSpc>
                <a:spcPct val="150000"/>
              </a:lnSpc>
            </a:pPr>
            <a:r>
              <a:rPr lang="zh-CN" altLang="zh-CN" sz="1400" b="1" kern="100" dirty="0">
                <a:latin typeface="Times New Roman" panose="02020603050405020304" pitchFamily="18" charset="0"/>
                <a:ea typeface="黑体" panose="02010609060101010101" pitchFamily="49" charset="-122"/>
                <a:cs typeface="Times New Roman" panose="02020603050405020304" pitchFamily="18" charset="0"/>
              </a:rPr>
              <a:t>云平台部署</a:t>
            </a:r>
            <a:r>
              <a:rPr lang="zh-CN" altLang="en-US" sz="1400" b="1" kern="100" dirty="0">
                <a:latin typeface="Times New Roman" panose="02020603050405020304" pitchFamily="18" charset="0"/>
                <a:ea typeface="黑体" panose="02010609060101010101" pitchFamily="49" charset="-122"/>
                <a:cs typeface="Times New Roman" panose="02020603050405020304" pitchFamily="18" charset="0"/>
              </a:rPr>
              <a:t>算法</a:t>
            </a:r>
            <a:endParaRPr lang="zh-CN" altLang="zh-CN" sz="1400" b="1" kern="100" dirty="0">
              <a:latin typeface="Times New Roman" panose="02020603050405020304" pitchFamily="18" charset="0"/>
              <a:ea typeface="黑体" panose="02010609060101010101" pitchFamily="49" charset="-122"/>
              <a:cs typeface="Times New Roman" panose="02020603050405020304" pitchFamily="18" charset="0"/>
            </a:endParaRPr>
          </a:p>
          <a:p>
            <a:pPr indent="306070" algn="just">
              <a:lnSpc>
                <a:spcPct val="150000"/>
              </a:lnSpc>
            </a:pPr>
            <a:r>
              <a:rPr lang="zh-CN" altLang="en-US" sz="1400" kern="100" dirty="0">
                <a:latin typeface="Times New Roman" panose="02020603050405020304" pitchFamily="18" charset="0"/>
                <a:cs typeface="Times New Roman" panose="02020603050405020304" pitchFamily="18" charset="0"/>
              </a:rPr>
              <a:t>针对本地</a:t>
            </a:r>
            <a:r>
              <a:rPr lang="en-US" altLang="zh-CN" sz="1400" kern="100" dirty="0">
                <a:latin typeface="Times New Roman" panose="02020603050405020304" pitchFamily="18" charset="0"/>
                <a:cs typeface="Times New Roman" panose="02020603050405020304" pitchFamily="18" charset="0"/>
              </a:rPr>
              <a:t>GPU</a:t>
            </a:r>
            <a:r>
              <a:rPr lang="zh-CN" altLang="en-US" sz="1400" kern="100" dirty="0">
                <a:latin typeface="Times New Roman" panose="02020603050405020304" pitchFamily="18" charset="0"/>
                <a:cs typeface="Times New Roman" panose="02020603050405020304" pitchFamily="18" charset="0"/>
              </a:rPr>
              <a:t>算力缺乏的问题，本设计</a:t>
            </a:r>
            <a:r>
              <a:rPr lang="zh-CN" altLang="zh-CN" sz="1400" kern="100" dirty="0">
                <a:latin typeface="Times New Roman" panose="02020603050405020304" pitchFamily="18" charset="0"/>
                <a:cs typeface="Times New Roman" panose="02020603050405020304" pitchFamily="18" charset="0"/>
              </a:rPr>
              <a:t>依托实验室云服务平台完成网络模型训练和图像实例分割以及机器臂控制任务。</a:t>
            </a:r>
            <a:r>
              <a:rPr lang="zh-CN" altLang="en-US" sz="1400" kern="100" dirty="0">
                <a:latin typeface="Times New Roman" panose="02020603050405020304" pitchFamily="18" charset="0"/>
                <a:cs typeface="Times New Roman" panose="02020603050405020304" pitchFamily="18" charset="0"/>
              </a:rPr>
              <a:t>一方面</a:t>
            </a:r>
            <a:r>
              <a:rPr lang="zh-CN" altLang="zh-CN" sz="1400" kern="100" dirty="0">
                <a:latin typeface="Times New Roman" panose="02020603050405020304" pitchFamily="18" charset="0"/>
                <a:cs typeface="Times New Roman" panose="02020603050405020304" pitchFamily="18" charset="0"/>
              </a:rPr>
              <a:t>充分利用云平台带来的算力提升，另一方面</a:t>
            </a:r>
            <a:r>
              <a:rPr lang="zh-CN" altLang="en-US" sz="1400" kern="100" dirty="0">
                <a:latin typeface="Times New Roman" panose="02020603050405020304" pitchFamily="18" charset="0"/>
                <a:cs typeface="Times New Roman" panose="02020603050405020304" pitchFamily="18" charset="0"/>
              </a:rPr>
              <a:t>云</a:t>
            </a:r>
            <a:r>
              <a:rPr lang="zh-CN" altLang="zh-CN" sz="1400" kern="100" dirty="0">
                <a:latin typeface="Times New Roman" panose="02020603050405020304" pitchFamily="18" charset="0"/>
                <a:cs typeface="Times New Roman" panose="02020603050405020304" pitchFamily="18" charset="0"/>
              </a:rPr>
              <a:t>策略也使得实验设备可以跨局域网调试运行，大大简化了实验环境，方便实验过程</a:t>
            </a:r>
          </a:p>
        </p:txBody>
      </p:sp>
    </p:spTree>
    <p:extLst>
      <p:ext uri="{BB962C8B-B14F-4D97-AF65-F5344CB8AC3E}">
        <p14:creationId xmlns:p14="http://schemas.microsoft.com/office/powerpoint/2010/main" val="2119345847"/>
      </p:ext>
    </p:extLst>
  </p:cSld>
  <p:clrMapOvr>
    <a:masterClrMapping/>
  </p:clrMapOvr>
  <mc:AlternateContent xmlns:mc="http://schemas.openxmlformats.org/markup-compatibility/2006" xmlns:p14="http://schemas.microsoft.com/office/powerpoint/2010/main">
    <mc:Choice Requires="p14">
      <p:transition spd="slow" p14:dur="2000" advTm="3303"/>
    </mc:Choice>
    <mc:Fallback xmlns="">
      <p:transition spd="slow" advTm="33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26206D5-064C-4FAD-B351-F7F1AB687A0D}"/>
              </a:ext>
            </a:extLst>
          </p:cNvPr>
          <p:cNvGrpSpPr/>
          <p:nvPr/>
        </p:nvGrpSpPr>
        <p:grpSpPr>
          <a:xfrm>
            <a:off x="3020991" y="1018573"/>
            <a:ext cx="2857743" cy="2803968"/>
            <a:chOff x="-966075" y="2611829"/>
            <a:chExt cx="2049594" cy="2049594"/>
          </a:xfrm>
        </p:grpSpPr>
        <p:sp>
          <p:nvSpPr>
            <p:cNvPr id="8" name="椭圆 7">
              <a:extLst>
                <a:ext uri="{FF2B5EF4-FFF2-40B4-BE49-F238E27FC236}">
                  <a16:creationId xmlns:a16="http://schemas.microsoft.com/office/drawing/2014/main" id="{EF2541D1-F012-416E-A3F2-EA82486ECC54}"/>
                </a:ext>
              </a:extLst>
            </p:cNvPr>
            <p:cNvSpPr/>
            <p:nvPr/>
          </p:nvSpPr>
          <p:spPr>
            <a:xfrm>
              <a:off x="-843094" y="2734810"/>
              <a:ext cx="1803633" cy="18036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sp>
          <p:nvSpPr>
            <p:cNvPr id="9" name="椭圆 8">
              <a:extLst>
                <a:ext uri="{FF2B5EF4-FFF2-40B4-BE49-F238E27FC236}">
                  <a16:creationId xmlns:a16="http://schemas.microsoft.com/office/drawing/2014/main" id="{491396CC-3996-4796-92B6-400CCF4094AD}"/>
                </a:ext>
              </a:extLst>
            </p:cNvPr>
            <p:cNvSpPr/>
            <p:nvPr/>
          </p:nvSpPr>
          <p:spPr>
            <a:xfrm>
              <a:off x="-966075" y="2611829"/>
              <a:ext cx="2049594" cy="2049594"/>
            </a:xfrm>
            <a:prstGeom prst="ellipse">
              <a:avLst/>
            </a:prstGeom>
            <a:noFill/>
            <a:ln>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EC3B923F-E41D-43E8-8859-DE3891B7BC1F}"/>
              </a:ext>
            </a:extLst>
          </p:cNvPr>
          <p:cNvSpPr txBox="1"/>
          <p:nvPr/>
        </p:nvSpPr>
        <p:spPr>
          <a:xfrm>
            <a:off x="3677732" y="1736838"/>
            <a:ext cx="1867485" cy="1446550"/>
          </a:xfrm>
          <a:prstGeom prst="rect">
            <a:avLst/>
          </a:prstGeom>
          <a:noFill/>
        </p:spPr>
        <p:txBody>
          <a:bodyPr wrap="square" rtlCol="0">
            <a:spAutoFit/>
          </a:bodyPr>
          <a:lstStyle/>
          <a:p>
            <a:r>
              <a:rPr lang="en-US" altLang="zh-CN" sz="8800" b="1" dirty="0">
                <a:solidFill>
                  <a:schemeClr val="bg1"/>
                </a:solidFill>
                <a:latin typeface="微软雅黑" panose="020B0503020204020204" pitchFamily="34" charset="-122"/>
                <a:ea typeface="微软雅黑" panose="020B0503020204020204" pitchFamily="34" charset="-122"/>
              </a:rPr>
              <a:t>02</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69D7ECA3-40C7-4DB1-A1D4-57DE8B6D6197}"/>
              </a:ext>
            </a:extLst>
          </p:cNvPr>
          <p:cNvGrpSpPr/>
          <p:nvPr/>
        </p:nvGrpSpPr>
        <p:grpSpPr>
          <a:xfrm>
            <a:off x="1022433" y="4453585"/>
            <a:ext cx="6854857" cy="999454"/>
            <a:chOff x="6318790" y="1372149"/>
            <a:chExt cx="4440970" cy="749748"/>
          </a:xfrm>
        </p:grpSpPr>
        <p:sp>
          <p:nvSpPr>
            <p:cNvPr id="12" name="矩形: 圆角 90">
              <a:extLst>
                <a:ext uri="{FF2B5EF4-FFF2-40B4-BE49-F238E27FC236}">
                  <a16:creationId xmlns:a16="http://schemas.microsoft.com/office/drawing/2014/main" id="{FC89C6F4-8337-4170-B592-A8C82CD567CC}"/>
                </a:ext>
              </a:extLst>
            </p:cNvPr>
            <p:cNvSpPr/>
            <p:nvPr/>
          </p:nvSpPr>
          <p:spPr>
            <a:xfrm flipH="1">
              <a:off x="6318790" y="1372149"/>
              <a:ext cx="4440970" cy="749748"/>
            </a:xfrm>
            <a:prstGeom prst="roundRect">
              <a:avLst>
                <a:gd name="adj" fmla="val 50000"/>
              </a:avLst>
            </a:prstGeom>
            <a:noFill/>
            <a:ln w="25400">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88">
              <a:extLst>
                <a:ext uri="{FF2B5EF4-FFF2-40B4-BE49-F238E27FC236}">
                  <a16:creationId xmlns:a16="http://schemas.microsoft.com/office/drawing/2014/main" id="{6955B291-76E6-49FB-8D44-CA9D0541AB11}"/>
                </a:ext>
              </a:extLst>
            </p:cNvPr>
            <p:cNvSpPr txBox="1"/>
            <p:nvPr/>
          </p:nvSpPr>
          <p:spPr>
            <a:xfrm>
              <a:off x="6432495" y="1454636"/>
              <a:ext cx="4148638" cy="577202"/>
            </a:xfrm>
            <a:prstGeom prst="rect">
              <a:avLst/>
            </a:prstGeom>
            <a:noFill/>
          </p:spPr>
          <p:txBody>
            <a:bodyPr wrap="square" rtlCol="0">
              <a:spAutoFit/>
            </a:bodyPr>
            <a:lstStyle/>
            <a:p>
              <a:pPr algn="ctr"/>
              <a:r>
                <a:rPr lang="zh-CN" altLang="en-US" sz="4400" b="1" dirty="0">
                  <a:solidFill>
                    <a:schemeClr val="accent5">
                      <a:lumMod val="50000"/>
                    </a:schemeClr>
                  </a:solidFill>
                  <a:latin typeface="微软雅黑" panose="020B0503020204020204" pitchFamily="34" charset="-122"/>
                  <a:ea typeface="微软雅黑" panose="020B0503020204020204" pitchFamily="34" charset="-122"/>
                </a:rPr>
                <a:t>原理分析</a:t>
              </a:r>
            </a:p>
          </p:txBody>
        </p:sp>
      </p:grpSp>
    </p:spTree>
    <p:extLst>
      <p:ext uri="{BB962C8B-B14F-4D97-AF65-F5344CB8AC3E}">
        <p14:creationId xmlns:p14="http://schemas.microsoft.com/office/powerpoint/2010/main" val="1167828534"/>
      </p:ext>
    </p:extLst>
  </p:cSld>
  <p:clrMapOvr>
    <a:masterClrMapping/>
  </p:clrMapOvr>
  <mc:AlternateContent xmlns:mc="http://schemas.openxmlformats.org/markup-compatibility/2006" xmlns:p14="http://schemas.microsoft.com/office/powerpoint/2010/main">
    <mc:Choice Requires="p14">
      <p:transition spd="slow" p14:dur="2000" advTm="604"/>
    </mc:Choice>
    <mc:Fallback xmlns="">
      <p:transition spd="slow" advTm="60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4AC799-99AD-43F2-B0A6-A65581C3AB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 y="1589336"/>
            <a:ext cx="8976360" cy="4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10527"/>
      </p:ext>
    </p:extLst>
  </p:cSld>
  <p:clrMapOvr>
    <a:masterClrMapping/>
  </p:clrMapOvr>
  <mc:AlternateContent xmlns:mc="http://schemas.openxmlformats.org/markup-compatibility/2006" xmlns:p14="http://schemas.microsoft.com/office/powerpoint/2010/main">
    <mc:Choice Requires="p14">
      <p:transition spd="slow" p14:dur="2000" advTm="3303"/>
    </mc:Choice>
    <mc:Fallback xmlns="">
      <p:transition spd="slow" advTm="330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26206D5-064C-4FAD-B351-F7F1AB687A0D}"/>
              </a:ext>
            </a:extLst>
          </p:cNvPr>
          <p:cNvGrpSpPr/>
          <p:nvPr/>
        </p:nvGrpSpPr>
        <p:grpSpPr>
          <a:xfrm>
            <a:off x="3020991" y="1018573"/>
            <a:ext cx="2857743" cy="2803968"/>
            <a:chOff x="-966075" y="2611829"/>
            <a:chExt cx="2049594" cy="2049594"/>
          </a:xfrm>
        </p:grpSpPr>
        <p:sp>
          <p:nvSpPr>
            <p:cNvPr id="8" name="椭圆 7">
              <a:extLst>
                <a:ext uri="{FF2B5EF4-FFF2-40B4-BE49-F238E27FC236}">
                  <a16:creationId xmlns:a16="http://schemas.microsoft.com/office/drawing/2014/main" id="{EF2541D1-F012-416E-A3F2-EA82486ECC54}"/>
                </a:ext>
              </a:extLst>
            </p:cNvPr>
            <p:cNvSpPr/>
            <p:nvPr/>
          </p:nvSpPr>
          <p:spPr>
            <a:xfrm>
              <a:off x="-843094" y="2734810"/>
              <a:ext cx="1803633" cy="18036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sp>
          <p:nvSpPr>
            <p:cNvPr id="9" name="椭圆 8">
              <a:extLst>
                <a:ext uri="{FF2B5EF4-FFF2-40B4-BE49-F238E27FC236}">
                  <a16:creationId xmlns:a16="http://schemas.microsoft.com/office/drawing/2014/main" id="{491396CC-3996-4796-92B6-400CCF4094AD}"/>
                </a:ext>
              </a:extLst>
            </p:cNvPr>
            <p:cNvSpPr/>
            <p:nvPr/>
          </p:nvSpPr>
          <p:spPr>
            <a:xfrm>
              <a:off x="-966075" y="2611829"/>
              <a:ext cx="2049594" cy="2049594"/>
            </a:xfrm>
            <a:prstGeom prst="ellipse">
              <a:avLst/>
            </a:prstGeom>
            <a:noFill/>
            <a:ln>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EC3B923F-E41D-43E8-8859-DE3891B7BC1F}"/>
              </a:ext>
            </a:extLst>
          </p:cNvPr>
          <p:cNvSpPr txBox="1"/>
          <p:nvPr/>
        </p:nvSpPr>
        <p:spPr>
          <a:xfrm>
            <a:off x="3677732" y="1736838"/>
            <a:ext cx="1867485" cy="1446550"/>
          </a:xfrm>
          <a:prstGeom prst="rect">
            <a:avLst/>
          </a:prstGeom>
          <a:noFill/>
        </p:spPr>
        <p:txBody>
          <a:bodyPr wrap="square" rtlCol="0">
            <a:spAutoFit/>
          </a:bodyPr>
          <a:lstStyle/>
          <a:p>
            <a:r>
              <a:rPr lang="en-US" altLang="zh-CN" sz="8800" b="1" dirty="0">
                <a:solidFill>
                  <a:schemeClr val="bg1"/>
                </a:solidFill>
                <a:latin typeface="微软雅黑" panose="020B0503020204020204" pitchFamily="34" charset="-122"/>
                <a:ea typeface="微软雅黑" panose="020B0503020204020204" pitchFamily="34" charset="-122"/>
              </a:rPr>
              <a:t>03</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69D7ECA3-40C7-4DB1-A1D4-57DE8B6D6197}"/>
              </a:ext>
            </a:extLst>
          </p:cNvPr>
          <p:cNvGrpSpPr/>
          <p:nvPr/>
        </p:nvGrpSpPr>
        <p:grpSpPr>
          <a:xfrm>
            <a:off x="1022433" y="4453585"/>
            <a:ext cx="6854857" cy="999454"/>
            <a:chOff x="6318790" y="1372149"/>
            <a:chExt cx="4440970" cy="749748"/>
          </a:xfrm>
        </p:grpSpPr>
        <p:sp>
          <p:nvSpPr>
            <p:cNvPr id="12" name="矩形: 圆角 90">
              <a:extLst>
                <a:ext uri="{FF2B5EF4-FFF2-40B4-BE49-F238E27FC236}">
                  <a16:creationId xmlns:a16="http://schemas.microsoft.com/office/drawing/2014/main" id="{FC89C6F4-8337-4170-B592-A8C82CD567CC}"/>
                </a:ext>
              </a:extLst>
            </p:cNvPr>
            <p:cNvSpPr/>
            <p:nvPr/>
          </p:nvSpPr>
          <p:spPr>
            <a:xfrm flipH="1">
              <a:off x="6318790" y="1372149"/>
              <a:ext cx="4440970" cy="749748"/>
            </a:xfrm>
            <a:prstGeom prst="roundRect">
              <a:avLst>
                <a:gd name="adj" fmla="val 50000"/>
              </a:avLst>
            </a:prstGeom>
            <a:noFill/>
            <a:ln w="25400">
              <a:solidFill>
                <a:srgbClr val="5B7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88">
              <a:extLst>
                <a:ext uri="{FF2B5EF4-FFF2-40B4-BE49-F238E27FC236}">
                  <a16:creationId xmlns:a16="http://schemas.microsoft.com/office/drawing/2014/main" id="{6955B291-76E6-49FB-8D44-CA9D0541AB11}"/>
                </a:ext>
              </a:extLst>
            </p:cNvPr>
            <p:cNvSpPr txBox="1"/>
            <p:nvPr/>
          </p:nvSpPr>
          <p:spPr>
            <a:xfrm>
              <a:off x="6432495" y="1454636"/>
              <a:ext cx="4148638" cy="577202"/>
            </a:xfrm>
            <a:prstGeom prst="rect">
              <a:avLst/>
            </a:prstGeom>
            <a:noFill/>
          </p:spPr>
          <p:txBody>
            <a:bodyPr wrap="square" rtlCol="0">
              <a:spAutoFit/>
            </a:bodyPr>
            <a:lstStyle/>
            <a:p>
              <a:pPr algn="ctr"/>
              <a:r>
                <a:rPr lang="zh-CN" altLang="en-US" sz="4400" b="1" dirty="0">
                  <a:solidFill>
                    <a:schemeClr val="accent5">
                      <a:lumMod val="50000"/>
                    </a:schemeClr>
                  </a:solidFill>
                  <a:latin typeface="微软雅黑" panose="020B0503020204020204" pitchFamily="34" charset="-122"/>
                  <a:ea typeface="微软雅黑" panose="020B0503020204020204" pitchFamily="34" charset="-122"/>
                </a:rPr>
                <a:t>硬件结构</a:t>
              </a:r>
            </a:p>
          </p:txBody>
        </p:sp>
      </p:grpSp>
    </p:spTree>
    <p:extLst>
      <p:ext uri="{BB962C8B-B14F-4D97-AF65-F5344CB8AC3E}">
        <p14:creationId xmlns:p14="http://schemas.microsoft.com/office/powerpoint/2010/main" val="3703818253"/>
      </p:ext>
    </p:extLst>
  </p:cSld>
  <p:clrMapOvr>
    <a:masterClrMapping/>
  </p:clrMapOvr>
  <mc:AlternateContent xmlns:mc="http://schemas.openxmlformats.org/markup-compatibility/2006" xmlns:p14="http://schemas.microsoft.com/office/powerpoint/2010/main">
    <mc:Choice Requires="p14">
      <p:transition spd="slow" p14:dur="2000" advTm="604"/>
    </mc:Choice>
    <mc:Fallback xmlns="">
      <p:transition spd="slow" advTm="6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7E9034C-C218-4D70-A70F-2D31D45C99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a:xfrm>
            <a:off x="249792" y="1770927"/>
            <a:ext cx="8644416" cy="3689093"/>
          </a:xfrm>
          <a:prstGeom prst="rect">
            <a:avLst/>
          </a:prstGeom>
          <a:noFill/>
          <a:ln>
            <a:noFill/>
          </a:ln>
        </p:spPr>
      </p:pic>
    </p:spTree>
    <p:extLst>
      <p:ext uri="{BB962C8B-B14F-4D97-AF65-F5344CB8AC3E}">
        <p14:creationId xmlns:p14="http://schemas.microsoft.com/office/powerpoint/2010/main" val="3387137300"/>
      </p:ext>
    </p:extLst>
  </p:cSld>
  <p:clrMapOvr>
    <a:masterClrMapping/>
  </p:clrMapOvr>
  <mc:AlternateContent xmlns:mc="http://schemas.openxmlformats.org/markup-compatibility/2006" xmlns:p14="http://schemas.microsoft.com/office/powerpoint/2010/main">
    <mc:Choice Requires="p14">
      <p:transition spd="slow" p14:dur="2000" advTm="3303"/>
    </mc:Choice>
    <mc:Fallback xmlns="">
      <p:transition spd="slow" advTm="3303"/>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3534</TotalTime>
  <Words>1419</Words>
  <Application>Microsoft Macintosh PowerPoint</Application>
  <PresentationFormat>全屏显示(4:3)</PresentationFormat>
  <Paragraphs>83</Paragraphs>
  <Slides>14</Slides>
  <Notes>14</Notes>
  <HiddenSlides>0</HiddenSlides>
  <MMClips>7</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华文楷体</vt:lpstr>
      <vt:lpstr>宋体</vt:lpstr>
      <vt:lpstr>微软雅黑</vt:lpstr>
      <vt:lpstr>MS Mincho</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office user</cp:lastModifiedBy>
  <cp:revision>175</cp:revision>
  <dcterms:created xsi:type="dcterms:W3CDTF">2019-07-01T13:33:28Z</dcterms:created>
  <dcterms:modified xsi:type="dcterms:W3CDTF">2021-05-05T06:21:40Z</dcterms:modified>
</cp:coreProperties>
</file>